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9" r:id="rId4"/>
    <p:sldId id="257" r:id="rId5"/>
    <p:sldId id="287" r:id="rId6"/>
    <p:sldId id="260" r:id="rId7"/>
    <p:sldId id="265" r:id="rId8"/>
    <p:sldId id="266" r:id="rId9"/>
    <p:sldId id="267" r:id="rId10"/>
    <p:sldId id="261" r:id="rId11"/>
    <p:sldId id="262" r:id="rId12"/>
    <p:sldId id="263" r:id="rId13"/>
    <p:sldId id="264" r:id="rId14"/>
    <p:sldId id="269" r:id="rId15"/>
    <p:sldId id="270" r:id="rId16"/>
    <p:sldId id="268" r:id="rId17"/>
    <p:sldId id="271" r:id="rId18"/>
    <p:sldId id="275" r:id="rId19"/>
    <p:sldId id="274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3" autoAdjust="0"/>
  </p:normalViewPr>
  <p:slideViewPr>
    <p:cSldViewPr snapToGrid="0">
      <p:cViewPr varScale="1">
        <p:scale>
          <a:sx n="64" d="100"/>
          <a:sy n="64" d="100"/>
        </p:scale>
        <p:origin x="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56209-6CF0-423D-9D32-6F2D81369CC8}" type="datetimeFigureOut">
              <a:rPr kumimoji="1" lang="ja-JP" altLang="en-US" smtClean="0"/>
              <a:t>2017/11/5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2727E-E1AC-49ED-89CE-3C8B8F61B3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154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2E41D-E105-4F96-A880-BB8C6147EB23}" type="datetimeFigureOut">
              <a:rPr kumimoji="1" lang="ja-JP" altLang="en-US" smtClean="0"/>
              <a:t>2017/11/5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069E2-FDBE-4358-AFB3-D93FFA21C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38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069E2-FDBE-4358-AFB3-D93FFA21CE3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3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069E2-FDBE-4358-AFB3-D93FFA21CE3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64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069E2-FDBE-4358-AFB3-D93FFA21CE3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09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069E2-FDBE-4358-AFB3-D93FFA21CE3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08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FD5B5-2D42-4D96-A43C-AFCD7E4F6D7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00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069E2-FDBE-4358-AFB3-D93FFA21CE38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18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3661-08A5-42EE-AB62-1B71C8BAAF64}" type="datetimeFigureOut">
              <a:rPr kumimoji="1" lang="ja-JP" altLang="en-US" smtClean="0"/>
              <a:t>2017/11/5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DC19-E4A5-46E3-BA58-B4D0584FA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4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3661-08A5-42EE-AB62-1B71C8BAAF64}" type="datetimeFigureOut">
              <a:rPr kumimoji="1" lang="ja-JP" altLang="en-US" smtClean="0"/>
              <a:t>2017/11/5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DC19-E4A5-46E3-BA58-B4D0584FA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46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3661-08A5-42EE-AB62-1B71C8BAAF64}" type="datetimeFigureOut">
              <a:rPr kumimoji="1" lang="ja-JP" altLang="en-US" smtClean="0"/>
              <a:t>2017/11/5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DC19-E4A5-46E3-BA58-B4D0584FA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52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3661-08A5-42EE-AB62-1B71C8BAAF64}" type="datetimeFigureOut">
              <a:rPr kumimoji="1" lang="ja-JP" altLang="en-US" smtClean="0"/>
              <a:t>2017/11/5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DC19-E4A5-46E3-BA58-B4D0584FA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58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3661-08A5-42EE-AB62-1B71C8BAAF64}" type="datetimeFigureOut">
              <a:rPr kumimoji="1" lang="ja-JP" altLang="en-US" smtClean="0"/>
              <a:t>2017/11/5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DC19-E4A5-46E3-BA58-B4D0584FA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91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3661-08A5-42EE-AB62-1B71C8BAAF64}" type="datetimeFigureOut">
              <a:rPr kumimoji="1" lang="ja-JP" altLang="en-US" smtClean="0"/>
              <a:t>2017/11/5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DC19-E4A5-46E3-BA58-B4D0584FA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33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3661-08A5-42EE-AB62-1B71C8BAAF64}" type="datetimeFigureOut">
              <a:rPr kumimoji="1" lang="ja-JP" altLang="en-US" smtClean="0"/>
              <a:t>2017/11/5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DC19-E4A5-46E3-BA58-B4D0584FA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74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3661-08A5-42EE-AB62-1B71C8BAAF64}" type="datetimeFigureOut">
              <a:rPr kumimoji="1" lang="ja-JP" altLang="en-US" smtClean="0"/>
              <a:t>2017/11/5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DC19-E4A5-46E3-BA58-B4D0584FA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64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3661-08A5-42EE-AB62-1B71C8BAAF64}" type="datetimeFigureOut">
              <a:rPr kumimoji="1" lang="ja-JP" altLang="en-US" smtClean="0"/>
              <a:t>2017/11/5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DC19-E4A5-46E3-BA58-B4D0584FA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35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3661-08A5-42EE-AB62-1B71C8BAAF64}" type="datetimeFigureOut">
              <a:rPr kumimoji="1" lang="ja-JP" altLang="en-US" smtClean="0"/>
              <a:t>2017/11/5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DC19-E4A5-46E3-BA58-B4D0584FA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60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3661-08A5-42EE-AB62-1B71C8BAAF64}" type="datetimeFigureOut">
              <a:rPr kumimoji="1" lang="ja-JP" altLang="en-US" smtClean="0"/>
              <a:t>2017/11/5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DC19-E4A5-46E3-BA58-B4D0584FA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40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93661-08A5-42EE-AB62-1B71C8BAAF64}" type="datetimeFigureOut">
              <a:rPr kumimoji="1" lang="ja-JP" altLang="en-US" smtClean="0"/>
              <a:t>2017/11/5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BDC19-E4A5-46E3-BA58-B4D0584FA0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16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4gTV4r0z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anima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Data Compression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0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         Extension of Huffman code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5041900"/>
          </a:xfrm>
        </p:spPr>
        <p:txBody>
          <a:bodyPr/>
          <a:lstStyle/>
          <a:p>
            <a:r>
              <a:rPr kumimoji="1" lang="en-US" altLang="ja-JP" dirty="0" smtClean="0"/>
              <a:t> What is the way to “disable” the (naïve) frequency analysis? 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Assign a new code to frequent words</a:t>
            </a:r>
          </a:p>
          <a:p>
            <a:pPr lvl="2"/>
            <a:r>
              <a:rPr lang="en-US" altLang="ja-JP" dirty="0" smtClean="0"/>
              <a:t>“the” should be replaced by a new symbol</a:t>
            </a:r>
          </a:p>
          <a:p>
            <a:r>
              <a:rPr kumimoji="1" lang="en-US" altLang="ja-JP" dirty="0" smtClean="0"/>
              <a:t>Same for the “short code”</a:t>
            </a:r>
          </a:p>
          <a:p>
            <a:pPr lvl="1"/>
            <a:r>
              <a:rPr lang="en-US" altLang="ja-JP" dirty="0" smtClean="0"/>
              <a:t>Give codes to frequent words </a:t>
            </a:r>
          </a:p>
          <a:p>
            <a:pPr lvl="1"/>
            <a:r>
              <a:rPr lang="en-US" altLang="ja-JP" dirty="0" smtClean="0"/>
              <a:t>Give codes to k-gram (length k words) that frequently appear.</a:t>
            </a:r>
          </a:p>
          <a:p>
            <a:pPr lvl="2"/>
            <a:r>
              <a:rPr lang="en-US" altLang="ja-JP" dirty="0"/>
              <a:t> </a:t>
            </a:r>
            <a:r>
              <a:rPr lang="en-US" altLang="ja-JP" dirty="0" err="1" smtClean="0"/>
              <a:t>th</a:t>
            </a:r>
            <a:r>
              <a:rPr lang="en-US" altLang="ja-JP" dirty="0" smtClean="0"/>
              <a:t>, to, </a:t>
            </a:r>
            <a:r>
              <a:rPr lang="en-US" altLang="ja-JP" dirty="0" err="1"/>
              <a:t>e</a:t>
            </a:r>
            <a:r>
              <a:rPr lang="en-US" altLang="ja-JP" dirty="0" err="1" smtClean="0"/>
              <a:t>r</a:t>
            </a:r>
            <a:r>
              <a:rPr lang="en-US" altLang="ja-JP" dirty="0" smtClean="0"/>
              <a:t>, re, an, </a:t>
            </a:r>
            <a:r>
              <a:rPr lang="en-US" altLang="ja-JP" dirty="0" err="1" smtClean="0"/>
              <a:t>th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is,of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es</a:t>
            </a:r>
            <a:r>
              <a:rPr lang="en-US" altLang="ja-JP" dirty="0" smtClean="0"/>
              <a:t>….  </a:t>
            </a:r>
          </a:p>
          <a:p>
            <a:pPr lvl="2"/>
            <a:r>
              <a:rPr kumimoji="1" lang="en-US" altLang="ja-JP" dirty="0" smtClean="0"/>
              <a:t>More frequent than q </a:t>
            </a:r>
          </a:p>
          <a:p>
            <a:r>
              <a:rPr kumimoji="1" lang="en-US" altLang="ja-JP" dirty="0" smtClean="0"/>
              <a:t>Defect of Huffman code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The dictionary size tends to be large if we consider long words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We need to compute the frequency to make the dictionary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Not powerful for short documents or special sequences 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569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03187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 LZV compression  (</a:t>
            </a:r>
            <a:r>
              <a:rPr kumimoji="1" lang="en-US" altLang="ja-JP" dirty="0" err="1" smtClean="0"/>
              <a:t>bzip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5172075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 Use a part (say, D) of the document </a:t>
            </a:r>
            <a:r>
              <a:rPr lang="en-US" altLang="ja-JP" dirty="0"/>
              <a:t>T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as the dictionary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The subsequence S of T is replaced by ( l(S), p(S)), where p(S) is the position of appearance of S in D, and l(S) is the length of S.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Example </a:t>
            </a:r>
            <a:r>
              <a:rPr lang="ja-JP" altLang="en-US" dirty="0" smtClean="0"/>
              <a:t>  </a:t>
            </a:r>
            <a:r>
              <a:rPr lang="en-US" altLang="ja-JP" dirty="0" smtClean="0"/>
              <a:t>D = ACGTTACCGTCGGATAAATGCTA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T= ACGGGATCGTACAAATACGGATCGAAAT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  = ACG   GGAT CGTA C AAAT CGGAT CG AAAT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E(T)= (3,1)(4,12)(4, 20)(1,2)(4,15)(5,11)(2,2)(4,15)</a:t>
            </a:r>
          </a:p>
          <a:p>
            <a:r>
              <a:rPr lang="en-US" altLang="ja-JP" dirty="0" smtClean="0"/>
              <a:t>The dictionary part is updated  (shifted as we read the document</a:t>
            </a:r>
          </a:p>
          <a:p>
            <a:r>
              <a:rPr lang="en-US" altLang="ja-JP" dirty="0" smtClean="0"/>
              <a:t>How to encode and decode?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Suffix array data structure          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3664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2077" y="-145427"/>
            <a:ext cx="10973844" cy="945770"/>
          </a:xfrm>
        </p:spPr>
        <p:txBody>
          <a:bodyPr/>
          <a:lstStyle/>
          <a:p>
            <a:r>
              <a:rPr kumimoji="1" lang="ja-JP" altLang="en-US" dirty="0" smtClean="0"/>
              <a:t>　　</a:t>
            </a:r>
            <a:r>
              <a:rPr lang="en-US" altLang="ja-JP" dirty="0" err="1"/>
              <a:t>S</a:t>
            </a:r>
            <a:r>
              <a:rPr kumimoji="1" lang="en-US" altLang="ja-JP" dirty="0" err="1" smtClean="0"/>
              <a:t>ructures</a:t>
            </a:r>
            <a:r>
              <a:rPr kumimoji="1" lang="en-US" altLang="ja-JP" dirty="0" smtClean="0"/>
              <a:t> and computation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2077" y="808711"/>
            <a:ext cx="11130842" cy="5978744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 (x-y) (x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 + </a:t>
            </a:r>
            <a:r>
              <a:rPr kumimoji="1" lang="en-US" altLang="ja-JP" dirty="0" err="1" smtClean="0"/>
              <a:t>xy</a:t>
            </a:r>
            <a:r>
              <a:rPr kumimoji="1" lang="en-US" altLang="ja-JP" dirty="0" smtClean="0"/>
              <a:t> + y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 = ??</a:t>
            </a:r>
          </a:p>
          <a:p>
            <a:r>
              <a:rPr lang="en-US" altLang="ja-JP" dirty="0" smtClean="0"/>
              <a:t> 1 + 2 + 3+ … + n = ?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How many combination of 6 elements from 10 elements</a:t>
            </a:r>
          </a:p>
          <a:p>
            <a:pPr lvl="1"/>
            <a:r>
              <a:rPr lang="en-US" altLang="ja-JP" dirty="0" smtClean="0"/>
              <a:t>Can you list up all of them??</a:t>
            </a:r>
          </a:p>
          <a:p>
            <a:r>
              <a:rPr lang="en-US" altLang="ja-JP" dirty="0" smtClean="0"/>
              <a:t>How many s-t paths in an n ×</a:t>
            </a:r>
            <a:r>
              <a:rPr lang="ja-JP" altLang="en-US" dirty="0"/>
              <a:t> </a:t>
            </a:r>
            <a:r>
              <a:rPr lang="en-US" altLang="ja-JP" dirty="0" smtClean="0"/>
              <a:t>n grid? </a:t>
            </a:r>
          </a:p>
          <a:p>
            <a:pPr lvl="1"/>
            <a:r>
              <a:rPr lang="en-US" altLang="ja-JP" dirty="0" smtClean="0"/>
              <a:t>How many “monotone” paths?</a:t>
            </a:r>
          </a:p>
          <a:p>
            <a:pPr lvl="1"/>
            <a:r>
              <a:rPr lang="en-US" altLang="ja-JP" dirty="0" smtClean="0"/>
              <a:t>Can we list up all paths?</a:t>
            </a:r>
          </a:p>
          <a:p>
            <a:pPr lvl="1"/>
            <a:r>
              <a:rPr lang="en-US" altLang="ja-JP" dirty="0" err="1" smtClean="0">
                <a:hlinkClick r:id="rId3"/>
              </a:rPr>
              <a:t>Fukashigi</a:t>
            </a:r>
            <a:r>
              <a:rPr lang="en-US" altLang="ja-JP" dirty="0" smtClean="0">
                <a:hlinkClick r:id="rId3"/>
              </a:rPr>
              <a:t> </a:t>
            </a:r>
            <a:r>
              <a:rPr lang="en-US" altLang="ja-JP" dirty="0" err="1" smtClean="0">
                <a:hlinkClick r:id="rId3"/>
              </a:rPr>
              <a:t>Onesan</a:t>
            </a:r>
            <a:endParaRPr lang="en-US" altLang="ja-JP" dirty="0" smtClean="0"/>
          </a:p>
          <a:p>
            <a:r>
              <a:rPr lang="en-US" altLang="ja-JP" dirty="0" smtClean="0"/>
              <a:t>How many “spanning trees” in a graph </a:t>
            </a:r>
          </a:p>
          <a:p>
            <a:pPr lvl="1"/>
            <a:r>
              <a:rPr lang="en-US" altLang="ja-JP" dirty="0" smtClean="0"/>
              <a:t>How many spanning trees of a complete graph </a:t>
            </a:r>
            <a:r>
              <a:rPr lang="en-US" altLang="ja-JP" dirty="0" err="1" smtClean="0"/>
              <a:t>K</a:t>
            </a:r>
            <a:r>
              <a:rPr lang="en-US" altLang="ja-JP" baseline="-25000" dirty="0" err="1" smtClean="0"/>
              <a:t>n</a:t>
            </a:r>
            <a:r>
              <a:rPr lang="en-US" altLang="ja-JP" dirty="0" smtClean="0"/>
              <a:t>?</a:t>
            </a:r>
          </a:p>
          <a:p>
            <a:pPr lvl="1"/>
            <a:r>
              <a:rPr lang="en-US" altLang="ja-JP" dirty="0" smtClean="0"/>
              <a:t>Can we list up all spanning trees?</a:t>
            </a:r>
          </a:p>
          <a:p>
            <a:r>
              <a:rPr lang="en-US" altLang="ja-JP" dirty="0" smtClean="0"/>
              <a:t>How many ways to fill 1 ×2 dominos in a grid? </a:t>
            </a:r>
          </a:p>
          <a:p>
            <a:pPr lvl="1"/>
            <a:r>
              <a:rPr lang="en-US" altLang="ja-JP" dirty="0" smtClean="0"/>
              <a:t>Can we list up all patterns?</a:t>
            </a:r>
          </a:p>
          <a:p>
            <a:r>
              <a:rPr lang="en-US" altLang="ja-JP" dirty="0" smtClean="0"/>
              <a:t>How many independent sets in a graph (say, a cycle of length 6)</a:t>
            </a:r>
          </a:p>
          <a:p>
            <a:pPr lvl="1"/>
            <a:r>
              <a:rPr lang="en-US" altLang="ja-JP" dirty="0" smtClean="0"/>
              <a:t>The location of red beads in a necklace without adjacent red beads</a:t>
            </a:r>
          </a:p>
          <a:p>
            <a:pPr lvl="1"/>
            <a:r>
              <a:rPr lang="en-US" altLang="ja-JP" dirty="0" smtClean="0"/>
              <a:t>How many maximal independent sets?</a:t>
            </a:r>
          </a:p>
          <a:p>
            <a:pPr lvl="1"/>
            <a:r>
              <a:rPr lang="en-US" altLang="ja-JP" dirty="0" smtClean="0"/>
              <a:t>Can we find an independent set with the maximum size?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</a:t>
            </a:r>
          </a:p>
          <a:p>
            <a:pPr marL="0" indent="0">
              <a:buNone/>
            </a:pPr>
            <a:r>
              <a:rPr lang="en-US" altLang="ja-JP" dirty="0" smtClean="0"/>
              <a:t>Question: Suitable for high school, university, </a:t>
            </a:r>
            <a:r>
              <a:rPr lang="en-US" altLang="ja-JP" dirty="0" err="1" smtClean="0"/>
              <a:t>Ph.D</a:t>
            </a:r>
            <a:r>
              <a:rPr lang="en-US" altLang="ja-JP" dirty="0" smtClean="0"/>
              <a:t>, programming contest?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39" name="グループ化 38"/>
          <p:cNvGrpSpPr/>
          <p:nvPr/>
        </p:nvGrpSpPr>
        <p:grpSpPr>
          <a:xfrm>
            <a:off x="8457539" y="3108283"/>
            <a:ext cx="2510945" cy="1106109"/>
            <a:chOff x="8593837" y="4730920"/>
            <a:chExt cx="2510945" cy="1106109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8593837" y="4730921"/>
              <a:ext cx="551144" cy="275574"/>
              <a:chOff x="8530225" y="4985358"/>
              <a:chExt cx="551144" cy="275574"/>
            </a:xfrm>
            <a:solidFill>
              <a:srgbClr val="FFFF00"/>
            </a:solidFill>
          </p:grpSpPr>
          <p:sp>
            <p:nvSpPr>
              <p:cNvPr id="4" name="正方形/長方形 3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10546852" y="5010210"/>
              <a:ext cx="551144" cy="275574"/>
              <a:chOff x="8530225" y="4985358"/>
              <a:chExt cx="551144" cy="275574"/>
            </a:xfrm>
            <a:solidFill>
              <a:srgbClr val="00B0F0"/>
            </a:solidFill>
          </p:grpSpPr>
          <p:sp>
            <p:nvSpPr>
              <p:cNvPr id="8" name="正方形/長方形 7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10277020" y="5559374"/>
              <a:ext cx="551144" cy="275574"/>
              <a:chOff x="8530225" y="4985358"/>
              <a:chExt cx="551144" cy="275574"/>
            </a:xfrm>
            <a:solidFill>
              <a:srgbClr val="92D050"/>
            </a:solidFill>
          </p:grpSpPr>
          <p:sp>
            <p:nvSpPr>
              <p:cNvPr id="11" name="正方形/長方形 10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10277020" y="5282934"/>
              <a:ext cx="551144" cy="275574"/>
              <a:chOff x="8530225" y="4985358"/>
              <a:chExt cx="551144" cy="275574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4" name="正方形/長方形 13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10001448" y="5003643"/>
              <a:ext cx="551144" cy="275574"/>
              <a:chOff x="8530225" y="4985358"/>
              <a:chExt cx="551144" cy="275574"/>
            </a:xfrm>
            <a:solidFill>
              <a:srgbClr val="00B050"/>
            </a:solidFill>
          </p:grpSpPr>
          <p:sp>
            <p:nvSpPr>
              <p:cNvPr id="17" name="正方形/長方形 16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10001448" y="4730920"/>
              <a:ext cx="551144" cy="275574"/>
              <a:chOff x="8530225" y="4985358"/>
              <a:chExt cx="551144" cy="275574"/>
            </a:xfrm>
            <a:solidFill>
              <a:srgbClr val="FFC000"/>
            </a:solidFill>
          </p:grpSpPr>
          <p:sp>
            <p:nvSpPr>
              <p:cNvPr id="20" name="正方形/長方形 19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 rot="16200000">
              <a:off x="8750671" y="5257879"/>
              <a:ext cx="551144" cy="275574"/>
              <a:chOff x="8530225" y="4985358"/>
              <a:chExt cx="551144" cy="275574"/>
            </a:xfrm>
            <a:solidFill>
              <a:srgbClr val="FFFF00"/>
            </a:solidFill>
          </p:grpSpPr>
          <p:sp>
            <p:nvSpPr>
              <p:cNvPr id="23" name="正方形/長方形 22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10553638" y="4734635"/>
              <a:ext cx="551144" cy="275574"/>
              <a:chOff x="8530225" y="4985358"/>
              <a:chExt cx="551144" cy="275574"/>
            </a:xfrm>
            <a:solidFill>
              <a:srgbClr val="FF0000"/>
            </a:solidFill>
          </p:grpSpPr>
          <p:sp>
            <p:nvSpPr>
              <p:cNvPr id="26" name="正方形/長方形 25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" name="グループ化 27"/>
            <p:cNvGrpSpPr/>
            <p:nvPr/>
          </p:nvGrpSpPr>
          <p:grpSpPr>
            <a:xfrm rot="16200000">
              <a:off x="9863662" y="5414150"/>
              <a:ext cx="551144" cy="275574"/>
              <a:chOff x="8530225" y="4985358"/>
              <a:chExt cx="551144" cy="275574"/>
            </a:xfrm>
            <a:solidFill>
              <a:srgbClr val="FFC000"/>
            </a:solidFill>
          </p:grpSpPr>
          <p:sp>
            <p:nvSpPr>
              <p:cNvPr id="29" name="正方形/長方形 28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 rot="16200000">
              <a:off x="10683591" y="5423670"/>
              <a:ext cx="551144" cy="275574"/>
              <a:chOff x="8530225" y="4985358"/>
              <a:chExt cx="551144" cy="275574"/>
            </a:xfrm>
            <a:solidFill>
              <a:srgbClr val="FFFF00"/>
            </a:solidFill>
          </p:grpSpPr>
          <p:sp>
            <p:nvSpPr>
              <p:cNvPr id="32" name="正方形/長方形 31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5" name="グループ化 34"/>
          <p:cNvGrpSpPr/>
          <p:nvPr/>
        </p:nvGrpSpPr>
        <p:grpSpPr>
          <a:xfrm>
            <a:off x="7887896" y="1161116"/>
            <a:ext cx="1737958" cy="1559865"/>
            <a:chOff x="8778808" y="1057223"/>
            <a:chExt cx="1737958" cy="1559865"/>
          </a:xfrm>
        </p:grpSpPr>
        <p:sp>
          <p:nvSpPr>
            <p:cNvPr id="36" name="正方形/長方形 35"/>
            <p:cNvSpPr/>
            <p:nvPr/>
          </p:nvSpPr>
          <p:spPr>
            <a:xfrm>
              <a:off x="8950086" y="1208817"/>
              <a:ext cx="1367624" cy="1216549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/>
            <p:cNvCxnSpPr>
              <a:stCxn id="36" idx="0"/>
              <a:endCxn id="36" idx="2"/>
            </p:cNvCxnSpPr>
            <p:nvPr/>
          </p:nvCxnSpPr>
          <p:spPr>
            <a:xfrm>
              <a:off x="9633898" y="1208817"/>
              <a:ext cx="0" cy="12165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stCxn id="36" idx="1"/>
              <a:endCxn id="36" idx="3"/>
            </p:cNvCxnSpPr>
            <p:nvPr/>
          </p:nvCxnSpPr>
          <p:spPr>
            <a:xfrm>
              <a:off x="8950086" y="1817092"/>
              <a:ext cx="13676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円/楕円 40"/>
            <p:cNvSpPr/>
            <p:nvPr/>
          </p:nvSpPr>
          <p:spPr>
            <a:xfrm>
              <a:off x="8781142" y="1057223"/>
              <a:ext cx="337888" cy="30318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/>
                <a:t>s</a:t>
              </a:r>
              <a:endParaRPr kumimoji="1" lang="ja-JP" altLang="en-US" sz="2800" dirty="0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0159026" y="1067300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9459426" y="1057223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8778808" y="1662574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9453874" y="1665498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0178878" y="1702426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5</a:t>
              </a:r>
              <a:endParaRPr kumimoji="1" lang="ja-JP" altLang="en-US" dirty="0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8781276" y="2305577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6</a:t>
              </a:r>
              <a:endParaRPr kumimoji="1" lang="ja-JP" altLang="en-US" dirty="0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9516659" y="2307527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7</a:t>
              </a:r>
              <a:endParaRPr kumimoji="1" lang="ja-JP" altLang="en-US" dirty="0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10141980" y="2313902"/>
              <a:ext cx="337888" cy="3031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/>
                <a:t>t</a:t>
              </a:r>
              <a:endParaRPr kumimoji="1" lang="ja-JP" altLang="en-US" sz="2800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9812486" y="1111883"/>
            <a:ext cx="2331223" cy="1674449"/>
            <a:chOff x="8594730" y="2712177"/>
            <a:chExt cx="2331223" cy="1674449"/>
          </a:xfrm>
        </p:grpSpPr>
        <p:sp>
          <p:nvSpPr>
            <p:cNvPr id="51" name="円/楕円 50"/>
            <p:cNvSpPr/>
            <p:nvPr/>
          </p:nvSpPr>
          <p:spPr>
            <a:xfrm>
              <a:off x="9599191" y="3562416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52" name="二等辺三角形 51"/>
            <p:cNvSpPr/>
            <p:nvPr/>
          </p:nvSpPr>
          <p:spPr>
            <a:xfrm>
              <a:off x="8805129" y="2830016"/>
              <a:ext cx="1960937" cy="1385080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10588065" y="4083440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4</a:t>
              </a:r>
              <a:endParaRPr kumimoji="1" lang="ja-JP" altLang="en-US" dirty="0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9609318" y="2712177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8594730" y="4041627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2</a:t>
              </a:r>
              <a:endParaRPr kumimoji="1" lang="ja-JP" altLang="en-US" dirty="0"/>
            </a:p>
          </p:txBody>
        </p:sp>
        <p:cxnSp>
          <p:nvCxnSpPr>
            <p:cNvPr id="57" name="直線コネクタ 56"/>
            <p:cNvCxnSpPr>
              <a:stCxn id="54" idx="4"/>
              <a:endCxn id="51" idx="0"/>
            </p:cNvCxnSpPr>
            <p:nvPr/>
          </p:nvCxnSpPr>
          <p:spPr>
            <a:xfrm flipH="1">
              <a:off x="9768135" y="3015363"/>
              <a:ext cx="10127" cy="54705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H="1">
              <a:off x="8883135" y="3785871"/>
              <a:ext cx="716056" cy="3720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9932202" y="3747360"/>
              <a:ext cx="700469" cy="4138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/>
          <p:cNvGrpSpPr/>
          <p:nvPr/>
        </p:nvGrpSpPr>
        <p:grpSpPr>
          <a:xfrm>
            <a:off x="7752785" y="4580712"/>
            <a:ext cx="1898169" cy="1703117"/>
            <a:chOff x="8198325" y="4640228"/>
            <a:chExt cx="1898169" cy="1703117"/>
          </a:xfrm>
        </p:grpSpPr>
        <p:sp>
          <p:nvSpPr>
            <p:cNvPr id="34" name="六角形 33"/>
            <p:cNvSpPr/>
            <p:nvPr/>
          </p:nvSpPr>
          <p:spPr>
            <a:xfrm>
              <a:off x="8341501" y="4815338"/>
              <a:ext cx="1528702" cy="1354873"/>
            </a:xfrm>
            <a:prstGeom prst="hexagon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8480595" y="4683318"/>
              <a:ext cx="365123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9731371" y="5360930"/>
              <a:ext cx="365123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9352551" y="5977585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8524324" y="5956044"/>
              <a:ext cx="365123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8198325" y="5300887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9352551" y="4640228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9973334" y="4572692"/>
            <a:ext cx="1898169" cy="1703117"/>
            <a:chOff x="10847436" y="4617699"/>
            <a:chExt cx="1898169" cy="1703117"/>
          </a:xfrm>
        </p:grpSpPr>
        <p:sp>
          <p:nvSpPr>
            <p:cNvPr id="66" name="六角形 65"/>
            <p:cNvSpPr/>
            <p:nvPr/>
          </p:nvSpPr>
          <p:spPr>
            <a:xfrm>
              <a:off x="10990612" y="4792809"/>
              <a:ext cx="1528702" cy="1354873"/>
            </a:xfrm>
            <a:prstGeom prst="hexagon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11129706" y="4660789"/>
              <a:ext cx="365123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2380482" y="5338401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12001662" y="5955056"/>
              <a:ext cx="365123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11173435" y="5933515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10847436" y="5278358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12001662" y="4617699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</p:grpSp>
      <p:cxnSp>
        <p:nvCxnSpPr>
          <p:cNvPr id="74" name="直線コネクタ 73"/>
          <p:cNvCxnSpPr>
            <a:stCxn id="41" idx="6"/>
            <a:endCxn id="44" idx="2"/>
          </p:cNvCxnSpPr>
          <p:nvPr/>
        </p:nvCxnSpPr>
        <p:spPr>
          <a:xfrm>
            <a:off x="8228118" y="1312709"/>
            <a:ext cx="3403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endCxn id="44" idx="4"/>
          </p:cNvCxnSpPr>
          <p:nvPr/>
        </p:nvCxnSpPr>
        <p:spPr>
          <a:xfrm flipH="1" flipV="1">
            <a:off x="8737458" y="1464302"/>
            <a:ext cx="2399" cy="305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45" idx="4"/>
            <a:endCxn id="48" idx="0"/>
          </p:cNvCxnSpPr>
          <p:nvPr/>
        </p:nvCxnSpPr>
        <p:spPr>
          <a:xfrm>
            <a:off x="8056840" y="2069653"/>
            <a:ext cx="2468" cy="3398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stCxn id="45" idx="6"/>
            <a:endCxn id="46" idx="2"/>
          </p:cNvCxnSpPr>
          <p:nvPr/>
        </p:nvCxnSpPr>
        <p:spPr>
          <a:xfrm>
            <a:off x="8225784" y="1918060"/>
            <a:ext cx="337178" cy="29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8228252" y="2553112"/>
            <a:ext cx="397495" cy="19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8963635" y="2547111"/>
            <a:ext cx="287433" cy="63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02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49232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 Decision diagram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14611" y="1306153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A way to list up all possible binary functions (or combinations)</a:t>
            </a:r>
          </a:p>
          <a:p>
            <a:r>
              <a:rPr lang="en-US" altLang="ja-JP" dirty="0" smtClean="0"/>
              <a:t>Binary function </a:t>
            </a:r>
            <a:r>
              <a:rPr lang="en-US" altLang="ja-JP" dirty="0" smtClean="0">
                <a:sym typeface="Wingdings" panose="05000000000000000000" pitchFamily="2" charset="2"/>
              </a:rPr>
              <a:t>  Set of binary vectors  family of subsets of a set 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f (</a:t>
            </a:r>
            <a:r>
              <a:rPr lang="en-US" altLang="ja-JP" dirty="0" err="1" smtClean="0">
                <a:sym typeface="Wingdings" panose="05000000000000000000" pitchFamily="2" charset="2"/>
              </a:rPr>
              <a:t>x,y,z</a:t>
            </a:r>
            <a:r>
              <a:rPr lang="en-US" altLang="ja-JP" dirty="0" smtClean="0">
                <a:sym typeface="Wingdings" panose="05000000000000000000" pitchFamily="2" charset="2"/>
              </a:rPr>
              <a:t>) = </a:t>
            </a:r>
            <a:r>
              <a:rPr lang="en-US" altLang="ja-JP" dirty="0" err="1" smtClean="0">
                <a:sym typeface="Wingdings" panose="05000000000000000000" pitchFamily="2" charset="2"/>
              </a:rPr>
              <a:t>x+y+z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lang="ja-JP" altLang="en-US" dirty="0" smtClean="0">
                <a:sym typeface="Wingdings" panose="05000000000000000000" pitchFamily="2" charset="2"/>
              </a:rPr>
              <a:t>　→　</a:t>
            </a:r>
            <a:r>
              <a:rPr lang="en-US" altLang="ja-JP" dirty="0" smtClean="0">
                <a:sym typeface="Wingdings" panose="05000000000000000000" pitchFamily="2" charset="2"/>
              </a:rPr>
              <a:t>f(</a:t>
            </a:r>
            <a:r>
              <a:rPr lang="en-US" altLang="ja-JP" dirty="0" err="1" smtClean="0">
                <a:sym typeface="Wingdings" panose="05000000000000000000" pitchFamily="2" charset="2"/>
              </a:rPr>
              <a:t>x,y,z</a:t>
            </a:r>
            <a:r>
              <a:rPr lang="en-US" altLang="ja-JP" dirty="0" smtClean="0">
                <a:sym typeface="Wingdings" panose="05000000000000000000" pitchFamily="2" charset="2"/>
              </a:rPr>
              <a:t>)= 0 : (0,0,0), (1,1,0),(1,0,1),(0,1,1) </a:t>
            </a:r>
          </a:p>
          <a:p>
            <a:pPr marL="0" indent="0">
              <a:buNone/>
            </a:pPr>
            <a:r>
              <a:rPr lang="ja-JP" altLang="en-US" dirty="0" smtClean="0">
                <a:sym typeface="Wingdings" panose="05000000000000000000" pitchFamily="2" charset="2"/>
              </a:rPr>
              <a:t>→　∅</a:t>
            </a:r>
            <a:r>
              <a:rPr lang="en-US" altLang="ja-JP" dirty="0" smtClean="0">
                <a:sym typeface="Wingdings" panose="05000000000000000000" pitchFamily="2" charset="2"/>
              </a:rPr>
              <a:t>, {</a:t>
            </a:r>
            <a:r>
              <a:rPr lang="en-US" altLang="ja-JP" dirty="0" err="1" smtClean="0">
                <a:sym typeface="Wingdings" panose="05000000000000000000" pitchFamily="2" charset="2"/>
              </a:rPr>
              <a:t>a,b</a:t>
            </a:r>
            <a:r>
              <a:rPr lang="en-US" altLang="ja-JP" dirty="0">
                <a:sym typeface="Wingdings" panose="05000000000000000000" pitchFamily="2" charset="2"/>
              </a:rPr>
              <a:t>}</a:t>
            </a:r>
            <a:r>
              <a:rPr lang="en-US" altLang="ja-JP" dirty="0" smtClean="0">
                <a:sym typeface="Wingdings" panose="05000000000000000000" pitchFamily="2" charset="2"/>
              </a:rPr>
              <a:t>, </a:t>
            </a:r>
            <a:r>
              <a:rPr lang="en-US" altLang="ja-JP" dirty="0">
                <a:sym typeface="Wingdings" panose="05000000000000000000" pitchFamily="2" charset="2"/>
              </a:rPr>
              <a:t>{</a:t>
            </a:r>
            <a:r>
              <a:rPr lang="en-US" altLang="ja-JP" dirty="0" err="1" smtClean="0">
                <a:sym typeface="Wingdings" panose="05000000000000000000" pitchFamily="2" charset="2"/>
              </a:rPr>
              <a:t>a,c</a:t>
            </a:r>
            <a:r>
              <a:rPr lang="en-US" altLang="ja-JP" dirty="0">
                <a:sym typeface="Wingdings" panose="05000000000000000000" pitchFamily="2" charset="2"/>
              </a:rPr>
              <a:t>}</a:t>
            </a:r>
            <a:r>
              <a:rPr lang="en-US" altLang="ja-JP" dirty="0" smtClean="0">
                <a:sym typeface="Wingdings" panose="05000000000000000000" pitchFamily="2" charset="2"/>
              </a:rPr>
              <a:t>, </a:t>
            </a:r>
            <a:r>
              <a:rPr lang="en-US" altLang="ja-JP" dirty="0">
                <a:sym typeface="Wingdings" panose="05000000000000000000" pitchFamily="2" charset="2"/>
              </a:rPr>
              <a:t>{</a:t>
            </a:r>
            <a:r>
              <a:rPr lang="en-US" altLang="ja-JP" dirty="0" err="1" smtClean="0">
                <a:sym typeface="Wingdings" panose="05000000000000000000" pitchFamily="2" charset="2"/>
              </a:rPr>
              <a:t>b,c</a:t>
            </a:r>
            <a:r>
              <a:rPr lang="en-US" altLang="ja-JP" dirty="0">
                <a:sym typeface="Wingdings" panose="05000000000000000000" pitchFamily="2" charset="2"/>
              </a:rPr>
              <a:t>}</a:t>
            </a:r>
            <a:r>
              <a:rPr lang="en-US" altLang="ja-JP" dirty="0" smtClean="0">
                <a:sym typeface="Wingdings" panose="05000000000000000000" pitchFamily="2" charset="2"/>
              </a:rPr>
              <a:t>: subset of {</a:t>
            </a:r>
            <a:r>
              <a:rPr lang="en-US" altLang="ja-JP" dirty="0" err="1" smtClean="0">
                <a:sym typeface="Wingdings" panose="05000000000000000000" pitchFamily="2" charset="2"/>
              </a:rPr>
              <a:t>a,b,c</a:t>
            </a:r>
            <a:r>
              <a:rPr lang="en-US" altLang="ja-JP" dirty="0" smtClean="0">
                <a:sym typeface="Wingdings" panose="05000000000000000000" pitchFamily="2" charset="2"/>
              </a:rPr>
              <a:t>}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Binary function f can be represented as a binary code, thus also as a binary tree, named binary decision tree.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Drawback:  The tree has 2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n</a:t>
            </a:r>
            <a:r>
              <a:rPr lang="en-US" altLang="ja-JP" dirty="0" smtClean="0">
                <a:sym typeface="Wingdings" panose="05000000000000000000" pitchFamily="2" charset="2"/>
              </a:rPr>
              <a:t> leaves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9047970" y="4115583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7985345" y="4691779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10279173" y="4691778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7469168" y="5315993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8440456" y="5341045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9712370" y="5315993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0940442" y="5315993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z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4" idx="3"/>
            <a:endCxn id="5" idx="7"/>
          </p:cNvCxnSpPr>
          <p:nvPr/>
        </p:nvCxnSpPr>
        <p:spPr>
          <a:xfrm flipH="1">
            <a:off x="8338168" y="4479099"/>
            <a:ext cx="770337" cy="275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4" idx="5"/>
          </p:cNvCxnSpPr>
          <p:nvPr/>
        </p:nvCxnSpPr>
        <p:spPr>
          <a:xfrm>
            <a:off x="9400793" y="4479099"/>
            <a:ext cx="878380" cy="4256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5" idx="3"/>
            <a:endCxn id="7" idx="7"/>
          </p:cNvCxnSpPr>
          <p:nvPr/>
        </p:nvCxnSpPr>
        <p:spPr>
          <a:xfrm flipH="1">
            <a:off x="7821991" y="5055295"/>
            <a:ext cx="223889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5" idx="5"/>
            <a:endCxn id="8" idx="1"/>
          </p:cNvCxnSpPr>
          <p:nvPr/>
        </p:nvCxnSpPr>
        <p:spPr>
          <a:xfrm>
            <a:off x="8338168" y="5055295"/>
            <a:ext cx="162823" cy="348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6" idx="3"/>
            <a:endCxn id="9" idx="7"/>
          </p:cNvCxnSpPr>
          <p:nvPr/>
        </p:nvCxnSpPr>
        <p:spPr>
          <a:xfrm flipH="1">
            <a:off x="10065193" y="5055294"/>
            <a:ext cx="274515" cy="323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6" idx="5"/>
            <a:endCxn id="10" idx="1"/>
          </p:cNvCxnSpPr>
          <p:nvPr/>
        </p:nvCxnSpPr>
        <p:spPr>
          <a:xfrm>
            <a:off x="10631996" y="5055294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7830959" y="6060966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0058936" y="6060965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8866591" y="6074279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0631996" y="6077351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9416434" y="6028561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7358011" y="5697777"/>
            <a:ext cx="223889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10771333" y="5673126"/>
            <a:ext cx="223889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9561294" y="5676932"/>
            <a:ext cx="223889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8431591" y="5664895"/>
            <a:ext cx="223889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7751165" y="5639060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8681615" y="5673126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11238728" y="5751211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9994995" y="5679509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35"/>
          <p:cNvSpPr/>
          <p:nvPr/>
        </p:nvSpPr>
        <p:spPr>
          <a:xfrm>
            <a:off x="8359014" y="6074279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7134908" y="6077351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1353800" y="6096297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653931" y="4541468"/>
            <a:ext cx="2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453775" y="4541468"/>
            <a:ext cx="2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88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角丸四角形 75"/>
          <p:cNvSpPr/>
          <p:nvPr/>
        </p:nvSpPr>
        <p:spPr>
          <a:xfrm>
            <a:off x="8501638" y="2971586"/>
            <a:ext cx="1018672" cy="13857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角丸四角形 76"/>
          <p:cNvSpPr/>
          <p:nvPr/>
        </p:nvSpPr>
        <p:spPr>
          <a:xfrm>
            <a:off x="9625625" y="2979966"/>
            <a:ext cx="1018672" cy="13857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角丸四角形 78"/>
          <p:cNvSpPr/>
          <p:nvPr/>
        </p:nvSpPr>
        <p:spPr>
          <a:xfrm>
            <a:off x="7367739" y="2981781"/>
            <a:ext cx="1018672" cy="13857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角丸四角形 79"/>
          <p:cNvSpPr/>
          <p:nvPr/>
        </p:nvSpPr>
        <p:spPr>
          <a:xfrm>
            <a:off x="10887803" y="2931220"/>
            <a:ext cx="1018672" cy="13857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</a:t>
            </a:r>
            <a:r>
              <a:rPr lang="en-US" altLang="ja-JP" dirty="0" smtClean="0"/>
              <a:t>BDD (Bounded Decision Diagram)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3203" y="1590896"/>
            <a:ext cx="10515600" cy="4351338"/>
          </a:xfrm>
        </p:spPr>
        <p:txBody>
          <a:bodyPr/>
          <a:lstStyle/>
          <a:p>
            <a:r>
              <a:rPr kumimoji="1" lang="en-US" altLang="ja-JP" dirty="0" smtClean="0"/>
              <a:t>A compact way to list up all possible binary functions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r>
              <a:rPr lang="en-US" altLang="ja-JP" dirty="0" smtClean="0">
                <a:sym typeface="Wingdings" panose="05000000000000000000" pitchFamily="2" charset="2"/>
              </a:rPr>
              <a:t>f (</a:t>
            </a:r>
            <a:r>
              <a:rPr lang="en-US" altLang="ja-JP" dirty="0" err="1" smtClean="0">
                <a:sym typeface="Wingdings" panose="05000000000000000000" pitchFamily="2" charset="2"/>
              </a:rPr>
              <a:t>x,y,z</a:t>
            </a:r>
            <a:r>
              <a:rPr lang="en-US" altLang="ja-JP" dirty="0" smtClean="0">
                <a:sym typeface="Wingdings" panose="05000000000000000000" pitchFamily="2" charset="2"/>
              </a:rPr>
              <a:t>) = </a:t>
            </a:r>
            <a:r>
              <a:rPr lang="en-US" altLang="ja-JP" dirty="0" err="1" smtClean="0">
                <a:sym typeface="Wingdings" panose="05000000000000000000" pitchFamily="2" charset="2"/>
              </a:rPr>
              <a:t>x+y+z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lang="ja-JP" altLang="en-US" dirty="0" smtClean="0">
                <a:sym typeface="Wingdings" panose="05000000000000000000" pitchFamily="2" charset="2"/>
              </a:rPr>
              <a:t>　</a:t>
            </a:r>
            <a:r>
              <a:rPr lang="en-US" altLang="ja-JP" dirty="0" smtClean="0">
                <a:sym typeface="Wingdings" panose="05000000000000000000" pitchFamily="2" charset="2"/>
              </a:rPr>
              <a:t>(f = 0 has four solutions)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9270607" y="1785851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8207982" y="2362047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10501810" y="2362046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7691805" y="2986261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8663093" y="3011313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9935007" y="2986261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1163079" y="2986261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z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4" idx="3"/>
            <a:endCxn id="5" idx="7"/>
          </p:cNvCxnSpPr>
          <p:nvPr/>
        </p:nvCxnSpPr>
        <p:spPr>
          <a:xfrm flipH="1">
            <a:off x="8560805" y="2149367"/>
            <a:ext cx="770337" cy="275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9613127" y="2130950"/>
            <a:ext cx="888683" cy="444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5" idx="3"/>
            <a:endCxn id="7" idx="7"/>
          </p:cNvCxnSpPr>
          <p:nvPr/>
        </p:nvCxnSpPr>
        <p:spPr>
          <a:xfrm flipH="1">
            <a:off x="8044628" y="2725563"/>
            <a:ext cx="223889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5" idx="5"/>
            <a:endCxn id="8" idx="1"/>
          </p:cNvCxnSpPr>
          <p:nvPr/>
        </p:nvCxnSpPr>
        <p:spPr>
          <a:xfrm>
            <a:off x="8560805" y="2725563"/>
            <a:ext cx="162823" cy="348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6" idx="3"/>
            <a:endCxn id="9" idx="7"/>
          </p:cNvCxnSpPr>
          <p:nvPr/>
        </p:nvCxnSpPr>
        <p:spPr>
          <a:xfrm flipH="1">
            <a:off x="10287830" y="2725562"/>
            <a:ext cx="274515" cy="323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6" idx="5"/>
            <a:endCxn id="10" idx="1"/>
          </p:cNvCxnSpPr>
          <p:nvPr/>
        </p:nvCxnSpPr>
        <p:spPr>
          <a:xfrm>
            <a:off x="10854633" y="2725562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8053596" y="3731234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0281573" y="3731233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9089228" y="3744547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0934460" y="3747619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9639071" y="3698829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7580649" y="3368045"/>
            <a:ext cx="223888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10993971" y="3343394"/>
            <a:ext cx="223888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9783932" y="3347200"/>
            <a:ext cx="223888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8654229" y="3335163"/>
            <a:ext cx="223888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7973802" y="3309328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8904252" y="3343394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11461365" y="3421479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10217632" y="3349777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35"/>
          <p:cNvSpPr/>
          <p:nvPr/>
        </p:nvSpPr>
        <p:spPr>
          <a:xfrm>
            <a:off x="8581651" y="3744547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7401193" y="3716174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1576437" y="3766565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876568" y="2211736"/>
            <a:ext cx="2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676412" y="2211736"/>
            <a:ext cx="2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1558422" y="3576587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45" name="円/楕円 44"/>
          <p:cNvSpPr/>
          <p:nvPr/>
        </p:nvSpPr>
        <p:spPr>
          <a:xfrm>
            <a:off x="495797" y="4152783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46" name="円/楕円 45"/>
          <p:cNvSpPr/>
          <p:nvPr/>
        </p:nvSpPr>
        <p:spPr>
          <a:xfrm>
            <a:off x="2789625" y="4152782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47" name="円/楕円 46"/>
          <p:cNvSpPr/>
          <p:nvPr/>
        </p:nvSpPr>
        <p:spPr>
          <a:xfrm>
            <a:off x="1081132" y="4800342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sp>
        <p:nvSpPr>
          <p:cNvPr id="48" name="円/楕円 47"/>
          <p:cNvSpPr/>
          <p:nvPr/>
        </p:nvSpPr>
        <p:spPr>
          <a:xfrm>
            <a:off x="2052420" y="4825394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cxnSp>
        <p:nvCxnSpPr>
          <p:cNvPr id="51" name="直線矢印コネクタ 50"/>
          <p:cNvCxnSpPr>
            <a:stCxn id="44" idx="3"/>
            <a:endCxn id="45" idx="7"/>
          </p:cNvCxnSpPr>
          <p:nvPr/>
        </p:nvCxnSpPr>
        <p:spPr>
          <a:xfrm flipH="1">
            <a:off x="848620" y="3940103"/>
            <a:ext cx="770337" cy="275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endCxn id="46" idx="1"/>
          </p:cNvCxnSpPr>
          <p:nvPr/>
        </p:nvCxnSpPr>
        <p:spPr>
          <a:xfrm>
            <a:off x="1900942" y="3921686"/>
            <a:ext cx="949218" cy="293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stCxn id="45" idx="5"/>
            <a:endCxn id="47" idx="1"/>
          </p:cNvCxnSpPr>
          <p:nvPr/>
        </p:nvCxnSpPr>
        <p:spPr>
          <a:xfrm>
            <a:off x="848620" y="4516299"/>
            <a:ext cx="293047" cy="346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45" idx="5"/>
            <a:endCxn id="48" idx="1"/>
          </p:cNvCxnSpPr>
          <p:nvPr/>
        </p:nvCxnSpPr>
        <p:spPr>
          <a:xfrm>
            <a:off x="848620" y="4516299"/>
            <a:ext cx="1264335" cy="3714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stCxn id="46" idx="3"/>
            <a:endCxn id="48" idx="7"/>
          </p:cNvCxnSpPr>
          <p:nvPr/>
        </p:nvCxnSpPr>
        <p:spPr>
          <a:xfrm flipH="1">
            <a:off x="2405243" y="4516298"/>
            <a:ext cx="444917" cy="371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stCxn id="46" idx="3"/>
            <a:endCxn id="47" idx="7"/>
          </p:cNvCxnSpPr>
          <p:nvPr/>
        </p:nvCxnSpPr>
        <p:spPr>
          <a:xfrm flipH="1">
            <a:off x="1433955" y="4516298"/>
            <a:ext cx="1416205" cy="346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角丸四角形 56"/>
          <p:cNvSpPr/>
          <p:nvPr/>
        </p:nvSpPr>
        <p:spPr>
          <a:xfrm>
            <a:off x="1442923" y="5545315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2478555" y="5558628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 flipH="1">
            <a:off x="969976" y="5182126"/>
            <a:ext cx="223888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flipH="1">
            <a:off x="2043556" y="5149244"/>
            <a:ext cx="223888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>
            <a:off x="1363129" y="5123409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2293579" y="5157475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角丸四角形 69"/>
          <p:cNvSpPr/>
          <p:nvPr/>
        </p:nvSpPr>
        <p:spPr>
          <a:xfrm>
            <a:off x="1970978" y="5558628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746872" y="5561700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164383" y="4002472"/>
            <a:ext cx="2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964227" y="4002472"/>
            <a:ext cx="2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93" name="円/楕円 92"/>
          <p:cNvSpPr/>
          <p:nvPr/>
        </p:nvSpPr>
        <p:spPr>
          <a:xfrm>
            <a:off x="5054329" y="3616834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94" name="円/楕円 93"/>
          <p:cNvSpPr/>
          <p:nvPr/>
        </p:nvSpPr>
        <p:spPr>
          <a:xfrm>
            <a:off x="3991704" y="4193030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95" name="円/楕円 94"/>
          <p:cNvSpPr/>
          <p:nvPr/>
        </p:nvSpPr>
        <p:spPr>
          <a:xfrm>
            <a:off x="6285532" y="4193029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96" name="円/楕円 95"/>
          <p:cNvSpPr/>
          <p:nvPr/>
        </p:nvSpPr>
        <p:spPr>
          <a:xfrm>
            <a:off x="4568405" y="4841212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sp>
        <p:nvSpPr>
          <p:cNvPr id="97" name="円/楕円 96"/>
          <p:cNvSpPr/>
          <p:nvPr/>
        </p:nvSpPr>
        <p:spPr>
          <a:xfrm>
            <a:off x="5548327" y="4865641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cxnSp>
        <p:nvCxnSpPr>
          <p:cNvPr id="98" name="直線矢印コネクタ 97"/>
          <p:cNvCxnSpPr>
            <a:stCxn id="93" idx="3"/>
            <a:endCxn id="94" idx="7"/>
          </p:cNvCxnSpPr>
          <p:nvPr/>
        </p:nvCxnSpPr>
        <p:spPr>
          <a:xfrm flipH="1">
            <a:off x="4344527" y="3980350"/>
            <a:ext cx="770337" cy="275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>
            <a:endCxn id="95" idx="1"/>
          </p:cNvCxnSpPr>
          <p:nvPr/>
        </p:nvCxnSpPr>
        <p:spPr>
          <a:xfrm>
            <a:off x="5396849" y="3961933"/>
            <a:ext cx="949218" cy="293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>
            <a:stCxn id="94" idx="5"/>
            <a:endCxn id="96" idx="1"/>
          </p:cNvCxnSpPr>
          <p:nvPr/>
        </p:nvCxnSpPr>
        <p:spPr>
          <a:xfrm>
            <a:off x="4344527" y="4556546"/>
            <a:ext cx="284413" cy="347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>
            <a:stCxn id="94" idx="5"/>
            <a:endCxn id="97" idx="1"/>
          </p:cNvCxnSpPr>
          <p:nvPr/>
        </p:nvCxnSpPr>
        <p:spPr>
          <a:xfrm>
            <a:off x="4344527" y="4556546"/>
            <a:ext cx="1264335" cy="3714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>
            <a:stCxn id="95" idx="3"/>
            <a:endCxn id="97" idx="7"/>
          </p:cNvCxnSpPr>
          <p:nvPr/>
        </p:nvCxnSpPr>
        <p:spPr>
          <a:xfrm flipH="1">
            <a:off x="5901150" y="4556545"/>
            <a:ext cx="444917" cy="371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>
            <a:stCxn id="95" idx="3"/>
            <a:endCxn id="96" idx="7"/>
          </p:cNvCxnSpPr>
          <p:nvPr/>
        </p:nvCxnSpPr>
        <p:spPr>
          <a:xfrm flipH="1">
            <a:off x="4921228" y="4556545"/>
            <a:ext cx="1424839" cy="347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角丸四角形 103"/>
          <p:cNvSpPr/>
          <p:nvPr/>
        </p:nvSpPr>
        <p:spPr>
          <a:xfrm>
            <a:off x="4753608" y="5578848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6" name="直線矢印コネクタ 105"/>
          <p:cNvCxnSpPr>
            <a:stCxn id="96" idx="5"/>
            <a:endCxn id="104" idx="0"/>
          </p:cNvCxnSpPr>
          <p:nvPr/>
        </p:nvCxnSpPr>
        <p:spPr>
          <a:xfrm>
            <a:off x="4921228" y="5204728"/>
            <a:ext cx="8792" cy="374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>
            <a:stCxn id="97" idx="3"/>
            <a:endCxn id="110" idx="0"/>
          </p:cNvCxnSpPr>
          <p:nvPr/>
        </p:nvCxnSpPr>
        <p:spPr>
          <a:xfrm>
            <a:off x="5608862" y="5229157"/>
            <a:ext cx="5147" cy="361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>
            <a:endCxn id="110" idx="0"/>
          </p:cNvCxnSpPr>
          <p:nvPr/>
        </p:nvCxnSpPr>
        <p:spPr>
          <a:xfrm>
            <a:off x="4859036" y="5163656"/>
            <a:ext cx="754973" cy="427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>
            <a:stCxn id="97" idx="3"/>
            <a:endCxn id="104" idx="0"/>
          </p:cNvCxnSpPr>
          <p:nvPr/>
        </p:nvCxnSpPr>
        <p:spPr>
          <a:xfrm flipH="1">
            <a:off x="4930020" y="5229157"/>
            <a:ext cx="678842" cy="349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角丸四角形 109"/>
          <p:cNvSpPr/>
          <p:nvPr/>
        </p:nvSpPr>
        <p:spPr>
          <a:xfrm>
            <a:off x="5437597" y="5591031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660290" y="4042719"/>
            <a:ext cx="2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460134" y="4042719"/>
            <a:ext cx="2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48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角丸四角形 75"/>
          <p:cNvSpPr/>
          <p:nvPr/>
        </p:nvSpPr>
        <p:spPr>
          <a:xfrm>
            <a:off x="8501638" y="2971586"/>
            <a:ext cx="1018672" cy="13857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角丸四角形 76"/>
          <p:cNvSpPr/>
          <p:nvPr/>
        </p:nvSpPr>
        <p:spPr>
          <a:xfrm>
            <a:off x="9625625" y="2979966"/>
            <a:ext cx="1018672" cy="138575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角丸四角形 78"/>
          <p:cNvSpPr/>
          <p:nvPr/>
        </p:nvSpPr>
        <p:spPr>
          <a:xfrm>
            <a:off x="7367739" y="2981781"/>
            <a:ext cx="1018672" cy="13857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角丸四角形 79"/>
          <p:cNvSpPr/>
          <p:nvPr/>
        </p:nvSpPr>
        <p:spPr>
          <a:xfrm>
            <a:off x="10887803" y="2931220"/>
            <a:ext cx="1018672" cy="13857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</a:t>
            </a:r>
            <a:r>
              <a:rPr lang="en-US" altLang="ja-JP" dirty="0" smtClean="0"/>
              <a:t>BDD (Bounded Decision Diagram)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3203" y="1590896"/>
            <a:ext cx="6946038" cy="4351338"/>
          </a:xfrm>
        </p:spPr>
        <p:txBody>
          <a:bodyPr/>
          <a:lstStyle/>
          <a:p>
            <a:r>
              <a:rPr lang="en-US" altLang="ja-JP" dirty="0" smtClean="0">
                <a:sym typeface="Wingdings" panose="05000000000000000000" pitchFamily="2" charset="2"/>
              </a:rPr>
              <a:t>Another rule: Skipping irrelevant variables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9270607" y="1785851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8207982" y="2362047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10501810" y="2362046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7691805" y="2986261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8663093" y="3011313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9935007" y="2986261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1163079" y="2986261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z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4" idx="3"/>
            <a:endCxn id="5" idx="7"/>
          </p:cNvCxnSpPr>
          <p:nvPr/>
        </p:nvCxnSpPr>
        <p:spPr>
          <a:xfrm flipH="1">
            <a:off x="8560805" y="2149367"/>
            <a:ext cx="770337" cy="275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9613127" y="2130950"/>
            <a:ext cx="888683" cy="444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5" idx="3"/>
            <a:endCxn id="7" idx="7"/>
          </p:cNvCxnSpPr>
          <p:nvPr/>
        </p:nvCxnSpPr>
        <p:spPr>
          <a:xfrm flipH="1">
            <a:off x="8044628" y="2725563"/>
            <a:ext cx="223889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5" idx="5"/>
            <a:endCxn id="8" idx="1"/>
          </p:cNvCxnSpPr>
          <p:nvPr/>
        </p:nvCxnSpPr>
        <p:spPr>
          <a:xfrm>
            <a:off x="8560805" y="2725563"/>
            <a:ext cx="162823" cy="348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6" idx="3"/>
            <a:endCxn id="9" idx="7"/>
          </p:cNvCxnSpPr>
          <p:nvPr/>
        </p:nvCxnSpPr>
        <p:spPr>
          <a:xfrm flipH="1">
            <a:off x="10287830" y="2725562"/>
            <a:ext cx="274515" cy="323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6" idx="5"/>
            <a:endCxn id="10" idx="1"/>
          </p:cNvCxnSpPr>
          <p:nvPr/>
        </p:nvCxnSpPr>
        <p:spPr>
          <a:xfrm>
            <a:off x="10854633" y="2725562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8053596" y="3731234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0281573" y="3731233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9089228" y="3744547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0934460" y="3747619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9639071" y="3698829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7580649" y="3368045"/>
            <a:ext cx="223888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10993971" y="3343394"/>
            <a:ext cx="223888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9783932" y="3347200"/>
            <a:ext cx="223888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8654229" y="3335163"/>
            <a:ext cx="223888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7973802" y="3309328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8904252" y="3343394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11461365" y="3421479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10217632" y="3349777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35"/>
          <p:cNvSpPr/>
          <p:nvPr/>
        </p:nvSpPr>
        <p:spPr>
          <a:xfrm>
            <a:off x="8581651" y="3744547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7401193" y="3716174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1576437" y="3766565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876568" y="2211736"/>
            <a:ext cx="2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676412" y="2211736"/>
            <a:ext cx="2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1558422" y="3576587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46" name="円/楕円 45"/>
          <p:cNvSpPr/>
          <p:nvPr/>
        </p:nvSpPr>
        <p:spPr>
          <a:xfrm>
            <a:off x="2789625" y="4152782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47" name="円/楕円 46"/>
          <p:cNvSpPr/>
          <p:nvPr/>
        </p:nvSpPr>
        <p:spPr>
          <a:xfrm>
            <a:off x="1081132" y="4800342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sp>
        <p:nvSpPr>
          <p:cNvPr id="48" name="円/楕円 47"/>
          <p:cNvSpPr/>
          <p:nvPr/>
        </p:nvSpPr>
        <p:spPr>
          <a:xfrm>
            <a:off x="2052420" y="4825394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cxnSp>
        <p:nvCxnSpPr>
          <p:cNvPr id="51" name="直線矢印コネクタ 50"/>
          <p:cNvCxnSpPr>
            <a:stCxn id="44" idx="3"/>
            <a:endCxn id="94" idx="0"/>
          </p:cNvCxnSpPr>
          <p:nvPr/>
        </p:nvCxnSpPr>
        <p:spPr>
          <a:xfrm flipH="1">
            <a:off x="1146709" y="3940103"/>
            <a:ext cx="472248" cy="243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endCxn id="46" idx="1"/>
          </p:cNvCxnSpPr>
          <p:nvPr/>
        </p:nvCxnSpPr>
        <p:spPr>
          <a:xfrm>
            <a:off x="1900942" y="3921686"/>
            <a:ext cx="949218" cy="293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stCxn id="46" idx="3"/>
            <a:endCxn id="48" idx="7"/>
          </p:cNvCxnSpPr>
          <p:nvPr/>
        </p:nvCxnSpPr>
        <p:spPr>
          <a:xfrm flipH="1">
            <a:off x="2405243" y="4516298"/>
            <a:ext cx="444917" cy="371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stCxn id="46" idx="3"/>
            <a:endCxn id="47" idx="7"/>
          </p:cNvCxnSpPr>
          <p:nvPr/>
        </p:nvCxnSpPr>
        <p:spPr>
          <a:xfrm flipH="1">
            <a:off x="1433955" y="4516298"/>
            <a:ext cx="1416205" cy="346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角丸四角形 56"/>
          <p:cNvSpPr/>
          <p:nvPr/>
        </p:nvSpPr>
        <p:spPr>
          <a:xfrm>
            <a:off x="1442923" y="5545315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2478555" y="5558628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 flipH="1">
            <a:off x="969976" y="5182126"/>
            <a:ext cx="223888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flipH="1">
            <a:off x="2043556" y="5149244"/>
            <a:ext cx="223888" cy="32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>
            <a:off x="1363129" y="5123409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2293579" y="5157475"/>
            <a:ext cx="368981" cy="323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角丸四角形 69"/>
          <p:cNvSpPr/>
          <p:nvPr/>
        </p:nvSpPr>
        <p:spPr>
          <a:xfrm>
            <a:off x="1970978" y="5558628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746872" y="5561700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368116" y="3990330"/>
            <a:ext cx="2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964227" y="4002472"/>
            <a:ext cx="2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93" name="円/楕円 92"/>
          <p:cNvSpPr/>
          <p:nvPr/>
        </p:nvSpPr>
        <p:spPr>
          <a:xfrm>
            <a:off x="5054329" y="3616834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94" name="円/楕円 93"/>
          <p:cNvSpPr/>
          <p:nvPr/>
        </p:nvSpPr>
        <p:spPr>
          <a:xfrm>
            <a:off x="940030" y="4183565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95" name="円/楕円 94"/>
          <p:cNvSpPr/>
          <p:nvPr/>
        </p:nvSpPr>
        <p:spPr>
          <a:xfrm>
            <a:off x="6285532" y="4193029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96" name="円/楕円 95"/>
          <p:cNvSpPr/>
          <p:nvPr/>
        </p:nvSpPr>
        <p:spPr>
          <a:xfrm>
            <a:off x="4568405" y="4841212"/>
            <a:ext cx="413358" cy="425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z</a:t>
            </a:r>
            <a:endParaRPr kumimoji="1" lang="ja-JP" altLang="en-US" dirty="0"/>
          </a:p>
        </p:txBody>
      </p:sp>
      <p:cxnSp>
        <p:nvCxnSpPr>
          <p:cNvPr id="98" name="直線矢印コネクタ 97"/>
          <p:cNvCxnSpPr>
            <a:stCxn id="93" idx="3"/>
            <a:endCxn id="96" idx="0"/>
          </p:cNvCxnSpPr>
          <p:nvPr/>
        </p:nvCxnSpPr>
        <p:spPr>
          <a:xfrm flipH="1">
            <a:off x="4775084" y="3980350"/>
            <a:ext cx="339780" cy="860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>
            <a:endCxn id="95" idx="1"/>
          </p:cNvCxnSpPr>
          <p:nvPr/>
        </p:nvCxnSpPr>
        <p:spPr>
          <a:xfrm>
            <a:off x="5396849" y="3961933"/>
            <a:ext cx="949218" cy="293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>
            <a:stCxn id="94" idx="4"/>
            <a:endCxn id="47" idx="1"/>
          </p:cNvCxnSpPr>
          <p:nvPr/>
        </p:nvCxnSpPr>
        <p:spPr>
          <a:xfrm flipH="1">
            <a:off x="1141667" y="4609450"/>
            <a:ext cx="5042" cy="253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>
            <a:stCxn id="94" idx="5"/>
            <a:endCxn id="47" idx="0"/>
          </p:cNvCxnSpPr>
          <p:nvPr/>
        </p:nvCxnSpPr>
        <p:spPr>
          <a:xfrm flipH="1">
            <a:off x="1287811" y="4547081"/>
            <a:ext cx="5042" cy="2532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>
            <a:stCxn id="95" idx="4"/>
            <a:endCxn id="110" idx="0"/>
          </p:cNvCxnSpPr>
          <p:nvPr/>
        </p:nvCxnSpPr>
        <p:spPr>
          <a:xfrm flipH="1">
            <a:off x="5614009" y="4618914"/>
            <a:ext cx="878202" cy="972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>
            <a:stCxn id="95" idx="3"/>
            <a:endCxn id="96" idx="7"/>
          </p:cNvCxnSpPr>
          <p:nvPr/>
        </p:nvCxnSpPr>
        <p:spPr>
          <a:xfrm flipH="1">
            <a:off x="4921228" y="4556545"/>
            <a:ext cx="1424839" cy="347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角丸四角形 103"/>
          <p:cNvSpPr/>
          <p:nvPr/>
        </p:nvSpPr>
        <p:spPr>
          <a:xfrm>
            <a:off x="4753608" y="5578848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6" name="直線矢印コネクタ 105"/>
          <p:cNvCxnSpPr>
            <a:stCxn id="96" idx="5"/>
            <a:endCxn id="104" idx="0"/>
          </p:cNvCxnSpPr>
          <p:nvPr/>
        </p:nvCxnSpPr>
        <p:spPr>
          <a:xfrm>
            <a:off x="4921228" y="5204728"/>
            <a:ext cx="8792" cy="374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>
            <a:endCxn id="110" idx="0"/>
          </p:cNvCxnSpPr>
          <p:nvPr/>
        </p:nvCxnSpPr>
        <p:spPr>
          <a:xfrm>
            <a:off x="4859036" y="5163656"/>
            <a:ext cx="754973" cy="427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角丸四角形 109"/>
          <p:cNvSpPr/>
          <p:nvPr/>
        </p:nvSpPr>
        <p:spPr>
          <a:xfrm>
            <a:off x="5437597" y="5591031"/>
            <a:ext cx="352823" cy="313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660290" y="4042719"/>
            <a:ext cx="2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460134" y="4042719"/>
            <a:ext cx="25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08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How to represent a set of structures?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Given a graph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(say, a cycle of size 6)</a:t>
            </a:r>
            <a:endParaRPr lang="en-US" altLang="ja-JP" dirty="0"/>
          </a:p>
          <a:p>
            <a:r>
              <a:rPr lang="en-US" altLang="ja-JP" dirty="0" smtClean="0"/>
              <a:t>Report all maximal independent set</a:t>
            </a:r>
            <a:endParaRPr lang="en-US" altLang="ja-JP" dirty="0"/>
          </a:p>
          <a:p>
            <a:pPr lvl="1"/>
            <a:r>
              <a:rPr lang="en-US" altLang="ja-JP" dirty="0" smtClean="0"/>
              <a:t>How many?</a:t>
            </a:r>
          </a:p>
          <a:p>
            <a:pPr lvl="1"/>
            <a:r>
              <a:rPr lang="en-US" altLang="ja-JP" dirty="0" smtClean="0"/>
              <a:t>If we use binary decision tree, it will have 64 leaves</a:t>
            </a:r>
          </a:p>
          <a:p>
            <a:r>
              <a:rPr lang="en-US" altLang="ja-JP" dirty="0" smtClean="0"/>
              <a:t>Your exercise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Construct BDD for the set of independent sets of the above graph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Count the number of all independent sets </a:t>
            </a:r>
          </a:p>
          <a:p>
            <a:pPr lvl="1"/>
            <a:r>
              <a:rPr lang="en-US" altLang="ja-JP" dirty="0" smtClean="0"/>
              <a:t>Construct BDD for the set of maximal independent sets</a:t>
            </a:r>
            <a:endParaRPr lang="en-US" altLang="ja-JP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7752785" y="1825625"/>
            <a:ext cx="1898169" cy="1703117"/>
            <a:chOff x="8198325" y="4640228"/>
            <a:chExt cx="1898169" cy="1703117"/>
          </a:xfrm>
        </p:grpSpPr>
        <p:sp>
          <p:nvSpPr>
            <p:cNvPr id="5" name="六角形 4"/>
            <p:cNvSpPr/>
            <p:nvPr/>
          </p:nvSpPr>
          <p:spPr>
            <a:xfrm>
              <a:off x="8341501" y="4815338"/>
              <a:ext cx="1528702" cy="1354873"/>
            </a:xfrm>
            <a:prstGeom prst="hexagon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8480595" y="4683318"/>
              <a:ext cx="365123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9731371" y="5360930"/>
              <a:ext cx="365123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9352551" y="5977585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8524324" y="5956044"/>
              <a:ext cx="365123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8198325" y="5300887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9352551" y="4640228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7816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9958" y="-228807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ZDD: Zero- suppressed decision diagram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8580" y="73134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If node k has a branch to node </a:t>
            </a:r>
            <a:r>
              <a:rPr kumimoji="1" lang="en-US" altLang="ja-JP" dirty="0" err="1" smtClean="0"/>
              <a:t>k+j</a:t>
            </a:r>
            <a:r>
              <a:rPr lang="en-US" altLang="ja-JP" dirty="0"/>
              <a:t> </a:t>
            </a:r>
            <a:r>
              <a:rPr lang="en-US" altLang="ja-JP" dirty="0" smtClean="0"/>
              <a:t>in ZDD representing a function f, </a:t>
            </a:r>
          </a:p>
          <a:p>
            <a:pPr marL="0" indent="0">
              <a:buNone/>
            </a:pPr>
            <a:r>
              <a:rPr kumimoji="1" lang="en-US" altLang="ja-JP" dirty="0" smtClean="0"/>
              <a:t>f(a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,a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,…</a:t>
            </a:r>
            <a:r>
              <a:rPr kumimoji="1" lang="en-US" altLang="ja-JP" dirty="0" err="1" smtClean="0"/>
              <a:t>a</a:t>
            </a:r>
            <a:r>
              <a:rPr kumimoji="1" lang="en-US" altLang="ja-JP" baseline="-25000" dirty="0" err="1" smtClean="0"/>
              <a:t>k</a:t>
            </a:r>
            <a:r>
              <a:rPr kumimoji="1" lang="en-US" altLang="ja-JP" dirty="0" smtClean="0"/>
              <a:t>, x</a:t>
            </a:r>
            <a:r>
              <a:rPr kumimoji="1" lang="en-US" altLang="ja-JP" baseline="-25000" dirty="0" smtClean="0"/>
              <a:t>k+1</a:t>
            </a:r>
            <a:r>
              <a:rPr kumimoji="1" lang="en-US" altLang="ja-JP" dirty="0" smtClean="0"/>
              <a:t>, x</a:t>
            </a:r>
            <a:r>
              <a:rPr kumimoji="1" lang="en-US" altLang="ja-JP" baseline="-25000" dirty="0" smtClean="0"/>
              <a:t>k+2</a:t>
            </a:r>
            <a:r>
              <a:rPr kumimoji="1" lang="en-US" altLang="ja-JP" dirty="0" smtClean="0"/>
              <a:t>,…,</a:t>
            </a:r>
            <a:r>
              <a:rPr kumimoji="1" lang="en-US" altLang="ja-JP" dirty="0" err="1" smtClean="0"/>
              <a:t>x</a:t>
            </a:r>
            <a:r>
              <a:rPr kumimoji="1" lang="en-US" altLang="ja-JP" baseline="-25000" dirty="0" err="1" smtClean="0"/>
              <a:t>k+j</a:t>
            </a:r>
            <a:r>
              <a:rPr kumimoji="1" lang="en-US" altLang="ja-JP" dirty="0" smtClean="0"/>
              <a:t>,….) is false (that is, f=0)  unless x</a:t>
            </a:r>
            <a:r>
              <a:rPr kumimoji="1" lang="en-US" altLang="ja-JP" baseline="-25000" dirty="0" smtClean="0"/>
              <a:t>k+1</a:t>
            </a:r>
            <a:r>
              <a:rPr kumimoji="1" lang="en-US" altLang="ja-JP" dirty="0" smtClean="0"/>
              <a:t>=x</a:t>
            </a:r>
            <a:r>
              <a:rPr kumimoji="1" lang="en-US" altLang="ja-JP" baseline="-25000" dirty="0" smtClean="0"/>
              <a:t>k+2</a:t>
            </a:r>
            <a:r>
              <a:rPr kumimoji="1" lang="en-US" altLang="ja-JP" dirty="0" smtClean="0"/>
              <a:t>=..=x</a:t>
            </a:r>
            <a:r>
              <a:rPr kumimoji="1" lang="en-US" altLang="ja-JP" baseline="-25000" dirty="0" smtClean="0"/>
              <a:t>k+j-1</a:t>
            </a:r>
            <a:r>
              <a:rPr kumimoji="1" lang="en-US" altLang="ja-JP" dirty="0" smtClean="0"/>
              <a:t>= 0  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Very good representation to represent comparatively small subsets of a large set.</a:t>
            </a:r>
          </a:p>
          <a:p>
            <a:pPr lvl="2"/>
            <a:r>
              <a:rPr kumimoji="1" lang="en-US" altLang="ja-JP" dirty="0" smtClean="0"/>
              <a:t>E. g.,  The set of shortest paths in a 10 x 10 grid (there are 180 edges, but each shortest path has 18 edges)</a:t>
            </a:r>
          </a:p>
          <a:p>
            <a:pPr lvl="2"/>
            <a:r>
              <a:rPr lang="en-US" altLang="ja-JP" dirty="0" smtClean="0"/>
              <a:t>The set of “association rules” in data mining </a:t>
            </a:r>
          </a:p>
          <a:p>
            <a:pPr lvl="3"/>
            <a:r>
              <a:rPr lang="en-US" altLang="ja-JP" dirty="0" smtClean="0"/>
              <a:t>Good </a:t>
            </a:r>
            <a:r>
              <a:rPr kumimoji="1" lang="en-US" altLang="ja-JP" dirty="0" smtClean="0"/>
              <a:t>combinations of sales items among 10,000 sales item of Walmart. </a:t>
            </a:r>
          </a:p>
          <a:p>
            <a:pPr lvl="2"/>
            <a:r>
              <a:rPr lang="en-US" altLang="ja-JP" dirty="0"/>
              <a:t> </a:t>
            </a:r>
            <a:r>
              <a:rPr lang="en-US" altLang="ja-JP" dirty="0" smtClean="0"/>
              <a:t>The set of all subsets of size 2 in {1,2,3,4,5}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Exercise</a:t>
            </a:r>
          </a:p>
          <a:p>
            <a:pPr lvl="2"/>
            <a:r>
              <a:rPr lang="en-US" altLang="ja-JP" dirty="0" smtClean="0"/>
              <a:t>Compute ZDD of all independent sets of the cycle of length 6.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8825946" y="3880236"/>
            <a:ext cx="373712" cy="405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9390489" y="3397207"/>
            <a:ext cx="373712" cy="405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10565294" y="4390244"/>
            <a:ext cx="373712" cy="405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9390489" y="4390244"/>
            <a:ext cx="373712" cy="405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13</a:t>
            </a:r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0545416" y="5572429"/>
            <a:ext cx="373712" cy="405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11048337" y="4939886"/>
            <a:ext cx="373712" cy="405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9939127" y="3812649"/>
            <a:ext cx="373712" cy="405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10002739" y="4939885"/>
            <a:ext cx="353833" cy="405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4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>
            <a:stCxn id="5" idx="3"/>
            <a:endCxn id="4" idx="7"/>
          </p:cNvCxnSpPr>
          <p:nvPr/>
        </p:nvCxnSpPr>
        <p:spPr>
          <a:xfrm flipH="1">
            <a:off x="9144929" y="3743337"/>
            <a:ext cx="300289" cy="196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2" idx="3"/>
            <a:endCxn id="8" idx="7"/>
          </p:cNvCxnSpPr>
          <p:nvPr/>
        </p:nvCxnSpPr>
        <p:spPr>
          <a:xfrm flipH="1">
            <a:off x="9709472" y="4158779"/>
            <a:ext cx="284384" cy="290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6" idx="3"/>
            <a:endCxn id="13" idx="7"/>
          </p:cNvCxnSpPr>
          <p:nvPr/>
        </p:nvCxnSpPr>
        <p:spPr>
          <a:xfrm flipH="1">
            <a:off x="10304754" y="4736374"/>
            <a:ext cx="315269" cy="2628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1" idx="3"/>
            <a:endCxn id="10" idx="7"/>
          </p:cNvCxnSpPr>
          <p:nvPr/>
        </p:nvCxnSpPr>
        <p:spPr>
          <a:xfrm flipH="1">
            <a:off x="10864399" y="5286016"/>
            <a:ext cx="238667" cy="345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5" idx="5"/>
            <a:endCxn id="12" idx="1"/>
          </p:cNvCxnSpPr>
          <p:nvPr/>
        </p:nvCxnSpPr>
        <p:spPr>
          <a:xfrm>
            <a:off x="9709472" y="3743337"/>
            <a:ext cx="284384" cy="128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2" idx="5"/>
            <a:endCxn id="6" idx="1"/>
          </p:cNvCxnSpPr>
          <p:nvPr/>
        </p:nvCxnSpPr>
        <p:spPr>
          <a:xfrm>
            <a:off x="10258110" y="4158779"/>
            <a:ext cx="361913" cy="290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6" idx="5"/>
            <a:endCxn id="11" idx="1"/>
          </p:cNvCxnSpPr>
          <p:nvPr/>
        </p:nvCxnSpPr>
        <p:spPr>
          <a:xfrm>
            <a:off x="10884277" y="4736374"/>
            <a:ext cx="218789" cy="26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11" idx="4"/>
            <a:endCxn id="53" idx="0"/>
          </p:cNvCxnSpPr>
          <p:nvPr/>
        </p:nvCxnSpPr>
        <p:spPr>
          <a:xfrm flipH="1">
            <a:off x="11232148" y="5345403"/>
            <a:ext cx="3045" cy="688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4" idx="4"/>
          </p:cNvCxnSpPr>
          <p:nvPr/>
        </p:nvCxnSpPr>
        <p:spPr>
          <a:xfrm flipH="1">
            <a:off x="8253454" y="4285753"/>
            <a:ext cx="759348" cy="16921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>
            <a:off x="8354303" y="4795761"/>
            <a:ext cx="1105895" cy="1110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8" idx="5"/>
            <a:endCxn id="13" idx="1"/>
          </p:cNvCxnSpPr>
          <p:nvPr/>
        </p:nvCxnSpPr>
        <p:spPr>
          <a:xfrm>
            <a:off x="9709472" y="4736374"/>
            <a:ext cx="345085" cy="262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4" idx="5"/>
            <a:endCxn id="8" idx="1"/>
          </p:cNvCxnSpPr>
          <p:nvPr/>
        </p:nvCxnSpPr>
        <p:spPr>
          <a:xfrm>
            <a:off x="9144929" y="4226366"/>
            <a:ext cx="300289" cy="223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13" idx="5"/>
            <a:endCxn id="10" idx="1"/>
          </p:cNvCxnSpPr>
          <p:nvPr/>
        </p:nvCxnSpPr>
        <p:spPr>
          <a:xfrm>
            <a:off x="10304754" y="5286015"/>
            <a:ext cx="295391" cy="34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13" idx="3"/>
          </p:cNvCxnSpPr>
          <p:nvPr/>
        </p:nvCxnSpPr>
        <p:spPr>
          <a:xfrm flipH="1">
            <a:off x="8428383" y="5286015"/>
            <a:ext cx="1626174" cy="691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10" idx="3"/>
          </p:cNvCxnSpPr>
          <p:nvPr/>
        </p:nvCxnSpPr>
        <p:spPr>
          <a:xfrm flipH="1">
            <a:off x="8545598" y="5918559"/>
            <a:ext cx="2054547" cy="124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角丸四角形 51"/>
          <p:cNvSpPr/>
          <p:nvPr/>
        </p:nvSpPr>
        <p:spPr>
          <a:xfrm>
            <a:off x="8253454" y="6042831"/>
            <a:ext cx="270344" cy="3818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11096976" y="6034108"/>
            <a:ext cx="270344" cy="3818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55" name="直線矢印コネクタ 54"/>
          <p:cNvCxnSpPr>
            <a:stCxn id="10" idx="5"/>
            <a:endCxn id="53" idx="0"/>
          </p:cNvCxnSpPr>
          <p:nvPr/>
        </p:nvCxnSpPr>
        <p:spPr>
          <a:xfrm>
            <a:off x="10864399" y="5918559"/>
            <a:ext cx="367749" cy="115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9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1849" y="-89780"/>
            <a:ext cx="8802398" cy="1325563"/>
          </a:xfrm>
        </p:spPr>
        <p:txBody>
          <a:bodyPr/>
          <a:lstStyle/>
          <a:p>
            <a:r>
              <a:rPr kumimoji="1" lang="en-US" altLang="ja-JP" dirty="0" smtClean="0"/>
              <a:t>   Gigantic data compression </a:t>
            </a:r>
            <a:r>
              <a:rPr lang="en-US" altLang="ja-JP" dirty="0" smtClean="0"/>
              <a:t>possible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85680" y="779414"/>
            <a:ext cx="7854736" cy="11374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ja-JP" sz="3200" dirty="0"/>
          </a:p>
          <a:p>
            <a:r>
              <a:rPr lang="en-US" altLang="ja-JP" sz="3200" dirty="0"/>
              <a:t>Can we store ultra huge data with powerful compression?</a:t>
            </a:r>
          </a:p>
          <a:p>
            <a:pPr lvl="1"/>
            <a:r>
              <a:rPr lang="en-US" altLang="ja-JP" sz="3200" dirty="0"/>
              <a:t>Yes, if the data has a structure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49" y="2134380"/>
            <a:ext cx="8892480" cy="47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47528" y="1"/>
            <a:ext cx="8191822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 BDD and ZDD:  Compressed structures to represent a set of combinations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72516" y="1247745"/>
            <a:ext cx="8820472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BDD:  Bounded Decision Diagram (Bryant 1986) </a:t>
            </a:r>
          </a:p>
          <a:p>
            <a:r>
              <a:rPr lang="en-US" altLang="ja-JP" dirty="0"/>
              <a:t>ZDD: Zero-Suppressed Decision Diagram (Minato </a:t>
            </a:r>
            <a:r>
              <a:rPr lang="en-US" altLang="ja-JP" sz="3200" dirty="0"/>
              <a:t>1993) </a:t>
            </a:r>
          </a:p>
          <a:p>
            <a:pPr marL="0" indent="0">
              <a:buNone/>
            </a:pPr>
            <a:endParaRPr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405" y="2340038"/>
            <a:ext cx="4941024" cy="244013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251" y="2397862"/>
            <a:ext cx="4257509" cy="19461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36745" y="5290365"/>
            <a:ext cx="7008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They represent a data as the set of directed paths in a directed acyclic graph. </a:t>
            </a:r>
          </a:p>
          <a:p>
            <a:r>
              <a:rPr lang="en-US" altLang="ja-JP" sz="2000" dirty="0"/>
              <a:t> ZDD is often much better in data analysis, since ZDD considers combinations while BDD considers Boolean formulae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30354" y="4438738"/>
            <a:ext cx="468052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Figures from  a survey </a:t>
            </a:r>
            <a:r>
              <a:rPr lang="en-US" altLang="ja-JP" sz="1400" dirty="0">
                <a:solidFill>
                  <a:srgbClr val="0070C0"/>
                </a:solidFill>
              </a:rPr>
              <a:t>by S. Minato </a:t>
            </a:r>
            <a:r>
              <a:rPr lang="en-US" altLang="ja-JP" sz="1400" dirty="0"/>
              <a:t>(2013, IEICE Trans.)</a:t>
            </a:r>
          </a:p>
          <a:p>
            <a:r>
              <a:rPr lang="en-US" altLang="ja-JP" sz="1400" dirty="0"/>
              <a:t>Techniques of BDD/ZDD: Brief History and Recent Activities</a:t>
            </a:r>
            <a:endParaRPr lang="ja-JP" altLang="en-US" sz="1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763" y="5032079"/>
            <a:ext cx="1847850" cy="122872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527952" y="6260804"/>
            <a:ext cx="197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Shinichi</a:t>
            </a:r>
            <a:r>
              <a:rPr lang="ja-JP" altLang="en-US" dirty="0"/>
              <a:t> </a:t>
            </a:r>
            <a:r>
              <a:rPr lang="en-US" altLang="ja-JP" dirty="0"/>
              <a:t>Minato,</a:t>
            </a:r>
            <a:r>
              <a:rPr lang="ja-JP" altLang="en-US" dirty="0"/>
              <a:t> </a:t>
            </a:r>
            <a:r>
              <a:rPr lang="en-US" altLang="ja-JP" dirty="0"/>
              <a:t>Hokkaido</a:t>
            </a:r>
            <a:r>
              <a:rPr lang="ja-JP" altLang="en-US" dirty="0"/>
              <a:t> </a:t>
            </a:r>
            <a:r>
              <a:rPr lang="en-US" altLang="ja-JP" dirty="0"/>
              <a:t>U.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36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293607"/>
            <a:ext cx="4732020" cy="38025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7220" y="71281"/>
            <a:ext cx="5928360" cy="1071478"/>
          </a:xfrm>
        </p:spPr>
        <p:txBody>
          <a:bodyPr/>
          <a:lstStyle/>
          <a:p>
            <a:r>
              <a:rPr kumimoji="1" lang="en-US" altLang="ja-JP" dirty="0" smtClean="0"/>
              <a:t>   “The Gold-Bug”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5120" y="1227932"/>
            <a:ext cx="61341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53‡‡†305))6</a:t>
            </a:r>
            <a:r>
              <a:rPr lang="en-US" altLang="ja-JP" dirty="0" smtClean="0"/>
              <a:t>*;4826)4‡.)</a:t>
            </a:r>
            <a:r>
              <a:rPr lang="en-US" altLang="ja-JP" dirty="0"/>
              <a:t>4‡);806*;48†8</a:t>
            </a:r>
          </a:p>
          <a:p>
            <a:pPr marL="0" indent="0">
              <a:buNone/>
            </a:pPr>
            <a:r>
              <a:rPr lang="en-US" altLang="ja-JP" dirty="0"/>
              <a:t>¶60))85;1‡(;:‡*8†83(88)5*†;46(;88*96</a:t>
            </a:r>
          </a:p>
          <a:p>
            <a:pPr marL="0" indent="0">
              <a:buNone/>
            </a:pPr>
            <a:r>
              <a:rPr lang="en-US" altLang="ja-JP" dirty="0"/>
              <a:t>*?;8)*‡(;485);5*†2:*‡(;4956*2(5*—4)8</a:t>
            </a:r>
          </a:p>
          <a:p>
            <a:pPr marL="0" indent="0">
              <a:buNone/>
            </a:pPr>
            <a:r>
              <a:rPr lang="en-US" altLang="ja-JP" dirty="0"/>
              <a:t>¶8*;4069285);)6†8)4‡‡;1(‡9;48081;8:8‡</a:t>
            </a:r>
          </a:p>
          <a:p>
            <a:pPr marL="0" indent="0">
              <a:buNone/>
            </a:pPr>
            <a:r>
              <a:rPr lang="en-US" altLang="ja-JP" dirty="0"/>
              <a:t>1;48†85;4)485†528806*81(‡9;48;(88;4</a:t>
            </a:r>
          </a:p>
          <a:p>
            <a:pPr marL="0" indent="0">
              <a:buNone/>
            </a:pPr>
            <a:r>
              <a:rPr lang="en-US" altLang="ja-JP" dirty="0"/>
              <a:t>(‡?34;48)4‡;161;:188</a:t>
            </a:r>
            <a:r>
              <a:rPr lang="en-US" altLang="ja-JP" dirty="0" smtClean="0"/>
              <a:t>;‡?;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790" y="4579857"/>
            <a:ext cx="6766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A good glass in the bishop's hostel in the devil's seat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/>
              <a:t>forty-one degrees and thirteen minutes northeast and by </a:t>
            </a:r>
            <a:r>
              <a:rPr lang="en-US" altLang="ja-JP" sz="2400" dirty="0" smtClean="0"/>
              <a:t>north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main </a:t>
            </a:r>
            <a:r>
              <a:rPr lang="en-US" altLang="ja-JP" sz="2400" dirty="0"/>
              <a:t>branch seventh limb east side shoot from the left eye of the </a:t>
            </a:r>
            <a:r>
              <a:rPr lang="en-US" altLang="ja-JP" sz="2400" dirty="0" smtClean="0"/>
              <a:t>death's-head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 </a:t>
            </a:r>
            <a:r>
              <a:rPr lang="en-US" altLang="ja-JP" sz="2400" dirty="0"/>
              <a:t>bee line from the tree through the shot fifty feet out.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25640" y="4168537"/>
            <a:ext cx="4886960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8=e, 88=</a:t>
            </a:r>
            <a:r>
              <a:rPr kumimoji="1" lang="en-US" altLang="ja-JP" sz="2800" dirty="0" err="1" smtClean="0"/>
              <a:t>ee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;48 = the</a:t>
            </a:r>
            <a:endParaRPr lang="en-US" altLang="ja-JP" sz="2800" dirty="0"/>
          </a:p>
          <a:p>
            <a:r>
              <a:rPr kumimoji="1" lang="en-US" altLang="ja-JP" sz="2800" dirty="0" smtClean="0"/>
              <a:t>;(88= </a:t>
            </a:r>
            <a:r>
              <a:rPr kumimoji="1" lang="en-US" altLang="ja-JP" sz="2800" dirty="0" err="1" smtClean="0"/>
              <a:t>t?ee</a:t>
            </a:r>
            <a:r>
              <a:rPr kumimoji="1" lang="en-US" altLang="ja-JP" sz="2800" dirty="0" smtClean="0"/>
              <a:t> = tree</a:t>
            </a:r>
          </a:p>
          <a:p>
            <a:r>
              <a:rPr lang="en-US" altLang="ja-JP" sz="2800" dirty="0" smtClean="0"/>
              <a:t>188; = ?</a:t>
            </a:r>
            <a:r>
              <a:rPr lang="en-US" altLang="ja-JP" sz="2800" dirty="0" err="1" smtClean="0"/>
              <a:t>eet</a:t>
            </a:r>
            <a:r>
              <a:rPr lang="en-US" altLang="ja-JP" sz="2800" dirty="0" smtClean="0"/>
              <a:t> = feet</a:t>
            </a:r>
          </a:p>
          <a:p>
            <a:r>
              <a:rPr lang="en-US" altLang="ja-JP" sz="2800" dirty="0" smtClean="0"/>
              <a:t>;46(;88*=t??</a:t>
            </a:r>
            <a:r>
              <a:rPr lang="en-US" altLang="ja-JP" sz="2800" dirty="0" err="1" smtClean="0"/>
              <a:t>rtee</a:t>
            </a:r>
            <a:r>
              <a:rPr lang="en-US" altLang="ja-JP" sz="2800" dirty="0" smtClean="0"/>
              <a:t>? =t(hi)</a:t>
            </a:r>
            <a:r>
              <a:rPr lang="en-US" altLang="ja-JP" sz="2800" dirty="0" err="1" smtClean="0"/>
              <a:t>rtee</a:t>
            </a:r>
            <a:r>
              <a:rPr lang="en-US" altLang="ja-JP" sz="2800" dirty="0" smtClean="0"/>
              <a:t>(n)</a:t>
            </a:r>
          </a:p>
          <a:p>
            <a:r>
              <a:rPr lang="en-US" altLang="ja-JP" sz="2800" dirty="0" smtClean="0"/>
              <a:t>83(88=</a:t>
            </a:r>
            <a:r>
              <a:rPr lang="en-US" altLang="ja-JP" sz="2800" dirty="0" err="1" smtClean="0"/>
              <a:t>e?ree</a:t>
            </a:r>
            <a:r>
              <a:rPr lang="en-US" altLang="ja-JP" sz="2800" dirty="0" smtClean="0"/>
              <a:t> =(d)</a:t>
            </a:r>
            <a:r>
              <a:rPr lang="en-US" altLang="ja-JP" sz="2800" dirty="0" err="1" smtClean="0"/>
              <a:t>egree</a:t>
            </a:r>
            <a:endParaRPr lang="en-US" altLang="ja-JP" sz="2800" dirty="0" smtClean="0"/>
          </a:p>
          <a:p>
            <a:endParaRPr kumimoji="1" lang="ja-JP" altLang="en-US" sz="28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564640" y="2348182"/>
            <a:ext cx="538480" cy="3340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357120" y="1342468"/>
            <a:ext cx="558800" cy="3070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5176520" y="1335520"/>
            <a:ext cx="523240" cy="3140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577080" y="2803759"/>
            <a:ext cx="492760" cy="3052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89280" y="3393441"/>
            <a:ext cx="538480" cy="3340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2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/>
          <a:lstStyle/>
          <a:p>
            <a:r>
              <a:rPr kumimoji="1" lang="ja-JP" altLang="en-US" dirty="0" smtClean="0"/>
              <a:t>　</a:t>
            </a:r>
            <a:r>
              <a:rPr lang="en-US" altLang="ja-JP" dirty="0"/>
              <a:t>C</a:t>
            </a:r>
            <a:r>
              <a:rPr kumimoji="1" lang="en-US" altLang="ja-JP" dirty="0" smtClean="0"/>
              <a:t>ompression </a:t>
            </a:r>
            <a:r>
              <a:rPr lang="en-US" altLang="ja-JP" dirty="0" smtClean="0"/>
              <a:t>of structured data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47528" y="1092874"/>
            <a:ext cx="8640960" cy="46810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X(G): set of of all paths from s to t going through all nodes in a given graph G (Hamilton paths) </a:t>
            </a:r>
          </a:p>
          <a:p>
            <a:r>
              <a:rPr lang="en-US" altLang="ja-JP" dirty="0" smtClean="0"/>
              <a:t>Question:  What is the cardinality |X(G)| of X (G)</a:t>
            </a:r>
          </a:p>
          <a:p>
            <a:r>
              <a:rPr lang="en-US" altLang="ja-JP" dirty="0" smtClean="0"/>
              <a:t>Difficult, since  “|X(G)| = 0 ?”  is intractable. </a:t>
            </a:r>
          </a:p>
          <a:p>
            <a:r>
              <a:rPr kumimoji="1" lang="en-US" altLang="ja-JP" dirty="0" smtClean="0"/>
              <a:t>A naïve approach: </a:t>
            </a:r>
            <a:r>
              <a:rPr lang="en-US" altLang="ja-JP" dirty="0" smtClean="0"/>
              <a:t>Gen</a:t>
            </a:r>
            <a:r>
              <a:rPr kumimoji="1" lang="en-US" altLang="ja-JP" dirty="0" smtClean="0"/>
              <a:t>erate X (G) and count.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Foolish! </a:t>
            </a:r>
            <a:r>
              <a:rPr lang="en-US" altLang="ja-JP" dirty="0"/>
              <a:t>S</a:t>
            </a:r>
            <a:r>
              <a:rPr lang="en-US" altLang="ja-JP" dirty="0" smtClean="0"/>
              <a:t>ince  </a:t>
            </a:r>
          </a:p>
          <a:p>
            <a:pPr marL="0" indent="0">
              <a:buNone/>
            </a:pPr>
            <a:r>
              <a:rPr lang="en-US" altLang="ja-JP" dirty="0" smtClean="0"/>
              <a:t>|X(G)| </a:t>
            </a:r>
            <a:r>
              <a:rPr lang="ja-JP" altLang="en-US" dirty="0" smtClean="0"/>
              <a:t>≒</a:t>
            </a:r>
            <a:r>
              <a:rPr lang="en-US" altLang="ja-JP" dirty="0" smtClean="0"/>
              <a:t> 2.27 * 10 </a:t>
            </a:r>
            <a:r>
              <a:rPr lang="en-US" altLang="ja-JP" baseline="30000" dirty="0" smtClean="0"/>
              <a:t>47</a:t>
            </a:r>
            <a:r>
              <a:rPr lang="ja-JP" altLang="en-US" baseline="30000" dirty="0" smtClean="0"/>
              <a:t>　</a:t>
            </a:r>
            <a:r>
              <a:rPr lang="en-US" altLang="ja-JP" dirty="0" smtClean="0"/>
              <a:t>if G is a grid of 15 × 15.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 smtClean="0"/>
          </a:p>
          <a:p>
            <a:r>
              <a:rPr kumimoji="1" lang="en-US" altLang="ja-JP" dirty="0" smtClean="0"/>
              <a:t>However, the “information entropy” of X(G) is very small, just</a:t>
            </a:r>
          </a:p>
          <a:p>
            <a:pPr marL="0" indent="0">
              <a:buNone/>
            </a:pPr>
            <a:r>
              <a:rPr lang="en-US" altLang="ja-JP" dirty="0" smtClean="0"/>
              <a:t>P(G) = “The </a:t>
            </a:r>
            <a:r>
              <a:rPr lang="en-US" altLang="ja-JP" dirty="0"/>
              <a:t>set X(G) of all paths from s to t going through all nodes in </a:t>
            </a:r>
            <a:r>
              <a:rPr lang="en-US" altLang="ja-JP" dirty="0" smtClean="0"/>
              <a:t>G”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Can we apply data compression?  P(G) is smaller by a factor of 10 </a:t>
            </a:r>
            <a:r>
              <a:rPr lang="en-US" altLang="ja-JP" baseline="30000" dirty="0" smtClean="0"/>
              <a:t>45</a:t>
            </a:r>
            <a:endParaRPr lang="en-US" altLang="ja-JP" dirty="0" smtClean="0"/>
          </a:p>
          <a:p>
            <a:r>
              <a:rPr lang="en-US" altLang="ja-JP" dirty="0" smtClean="0"/>
              <a:t>We need to compress the data into Y(X(G)) so that it is easy to use and constructed without generating X(G).  </a:t>
            </a:r>
          </a:p>
          <a:p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8184232" y="1484785"/>
            <a:ext cx="2195736" cy="2367375"/>
            <a:chOff x="6948265" y="1402556"/>
            <a:chExt cx="2195736" cy="236737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948265" y="1402556"/>
              <a:ext cx="2195736" cy="2109441"/>
              <a:chOff x="6948265" y="1402556"/>
              <a:chExt cx="2195736" cy="2109441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48265" y="1402556"/>
                <a:ext cx="2195736" cy="2109441"/>
              </a:xfrm>
              <a:prstGeom prst="rect">
                <a:avLst/>
              </a:prstGeom>
            </p:spPr>
          </p:pic>
          <p:sp>
            <p:nvSpPr>
              <p:cNvPr id="5" name="正方形/長方形 4"/>
              <p:cNvSpPr/>
              <p:nvPr/>
            </p:nvSpPr>
            <p:spPr>
              <a:xfrm>
                <a:off x="8460432" y="3212976"/>
                <a:ext cx="179362" cy="1876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8288394" y="2805148"/>
              <a:ext cx="252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s</a:t>
              </a:r>
              <a:endParaRPr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8668408" y="3400599"/>
              <a:ext cx="224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t</a:t>
              </a:r>
              <a:endParaRPr lang="ja-JP" altLang="en-US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3143672" y="5621110"/>
            <a:ext cx="64807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P(G)</a:t>
            </a:r>
            <a:endParaRPr lang="ja-JP" altLang="en-US" dirty="0"/>
          </a:p>
        </p:txBody>
      </p:sp>
      <p:cxnSp>
        <p:nvCxnSpPr>
          <p:cNvPr id="11" name="直線矢印コネクタ 10"/>
          <p:cNvCxnSpPr>
            <a:stCxn id="9" idx="3"/>
          </p:cNvCxnSpPr>
          <p:nvPr/>
        </p:nvCxnSpPr>
        <p:spPr>
          <a:xfrm>
            <a:off x="3791744" y="5805776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5447928" y="5805776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691844" y="5589240"/>
            <a:ext cx="64807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X(G)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84032" y="5589240"/>
            <a:ext cx="108012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Y(X(G))</a:t>
            </a:r>
            <a:endParaRPr lang="ja-JP" altLang="en-US" dirty="0"/>
          </a:p>
        </p:txBody>
      </p:sp>
      <p:sp>
        <p:nvSpPr>
          <p:cNvPr id="16" name="フリーフォーム 15"/>
          <p:cNvSpPr/>
          <p:nvPr/>
        </p:nvSpPr>
        <p:spPr>
          <a:xfrm>
            <a:off x="3654136" y="6014881"/>
            <a:ext cx="2992582" cy="363693"/>
          </a:xfrm>
          <a:custGeom>
            <a:avLst/>
            <a:gdLst>
              <a:gd name="connsiteX0" fmla="*/ 0 w 2992582"/>
              <a:gd name="connsiteY0" fmla="*/ 10391 h 363693"/>
              <a:gd name="connsiteX1" fmla="*/ 1319646 w 2992582"/>
              <a:gd name="connsiteY1" fmla="*/ 363681 h 363693"/>
              <a:gd name="connsiteX2" fmla="*/ 2992582 w 2992582"/>
              <a:gd name="connsiteY2" fmla="*/ 0 h 36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2582" h="363693">
                <a:moveTo>
                  <a:pt x="0" y="10391"/>
                </a:moveTo>
                <a:cubicBezTo>
                  <a:pt x="410441" y="187902"/>
                  <a:pt x="820882" y="365413"/>
                  <a:pt x="1319646" y="363681"/>
                </a:cubicBezTo>
                <a:cubicBezTo>
                  <a:pt x="1818410" y="361949"/>
                  <a:pt x="2405496" y="180974"/>
                  <a:pt x="2992582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3762" y="562009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×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13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9536" y="-243408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 Properties of BDD/ZDD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39516" y="831011"/>
            <a:ext cx="8712968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 Easy to query and count.</a:t>
            </a:r>
          </a:p>
          <a:p>
            <a:r>
              <a:rPr lang="en-US" altLang="ja-JP" dirty="0"/>
              <a:t> Boolean operations can be applied </a:t>
            </a:r>
          </a:p>
          <a:p>
            <a:r>
              <a:rPr lang="en-US" altLang="ja-JP" dirty="0"/>
              <a:t> Constructed in compressed forms</a:t>
            </a:r>
          </a:p>
          <a:p>
            <a:pPr marL="342900" lvl="1" indent="0">
              <a:buNone/>
            </a:pPr>
            <a:r>
              <a:rPr lang="en-US" altLang="ja-JP" sz="2800" dirty="0"/>
              <a:t> </a:t>
            </a:r>
            <a:endParaRPr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637" y="188641"/>
            <a:ext cx="3400425" cy="21050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707" y="2420888"/>
            <a:ext cx="6840760" cy="40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9536" y="-4001"/>
            <a:ext cx="8191822" cy="68761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  Power of ZDD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33381" y="757557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The set of all Hamiltonian paths in a 15 x 15 grid is given as ZDD with 144,759,636 nodes.  It takes a few minutes for construction. </a:t>
            </a:r>
          </a:p>
          <a:p>
            <a:r>
              <a:rPr lang="en-US" altLang="ja-JP" sz="2400" dirty="0"/>
              <a:t>With sophisticated construction algorithms ,   21 x 21 grid can be handled, where |X(G)) </a:t>
            </a:r>
            <a:r>
              <a:rPr lang="ja-JP" altLang="en-US" sz="2400" dirty="0"/>
              <a:t>≒　</a:t>
            </a:r>
            <a:r>
              <a:rPr lang="en-US" altLang="ja-JP" sz="2400" dirty="0"/>
              <a:t>3*10 </a:t>
            </a:r>
            <a:r>
              <a:rPr lang="en-US" altLang="ja-JP" sz="2400" baseline="30000" dirty="0"/>
              <a:t>107</a:t>
            </a:r>
            <a:endParaRPr lang="ja-JP" altLang="en-US" sz="2400" baseline="30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99" y="2852936"/>
            <a:ext cx="6643458" cy="352839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418690" y="4644234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From a technical report of Iwashita-Kawahara-Minato, 2012.</a:t>
            </a:r>
            <a:endParaRPr lang="ja-JP" altLang="en-US" sz="1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290" y="2636913"/>
            <a:ext cx="11430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51584" y="-243408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  Research on BDD and ZDD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29" y="836712"/>
            <a:ext cx="8746267" cy="580517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680176" y="3356992"/>
            <a:ext cx="2376264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112224" y="1082156"/>
            <a:ext cx="2232248" cy="12667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22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77616" y="1"/>
            <a:ext cx="8191822" cy="1325563"/>
          </a:xfrm>
        </p:spPr>
        <p:txBody>
          <a:bodyPr/>
          <a:lstStyle/>
          <a:p>
            <a:r>
              <a:rPr kumimoji="1" lang="en-US" altLang="ja-JP" dirty="0" smtClean="0"/>
              <a:t> Applications (1):  Data Mining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03512" y="980728"/>
            <a:ext cx="8964488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 Association rule of a data</a:t>
            </a:r>
          </a:p>
          <a:p>
            <a:pPr marL="0" indent="0">
              <a:buNone/>
            </a:pPr>
            <a:r>
              <a:rPr lang="en-US" altLang="ja-JP" dirty="0"/>
              <a:t>    Lemonade = yes  and </a:t>
            </a:r>
            <a:r>
              <a:rPr lang="en-US" altLang="ja-JP" dirty="0" err="1"/>
              <a:t>SoapA</a:t>
            </a:r>
            <a:r>
              <a:rPr lang="en-US" altLang="ja-JP" dirty="0"/>
              <a:t> = yes  </a:t>
            </a:r>
            <a:r>
              <a:rPr lang="en-US" altLang="ja-JP" dirty="0">
                <a:sym typeface="Wingdings" panose="05000000000000000000" pitchFamily="2" charset="2"/>
              </a:rPr>
              <a:t>  Mineral water = yes</a:t>
            </a:r>
          </a:p>
          <a:p>
            <a:r>
              <a:rPr lang="en-US" altLang="ja-JP" dirty="0"/>
              <a:t>Frequent Item Set:  {A, B, C,…} such that there are sufficient number of data (support) satisfying A= yes, B= yes, and C= yes,…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3" y="3356993"/>
            <a:ext cx="6679195" cy="327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3978" y="-272827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 Finding all frequent Item sets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23659" y="74927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 Frequent item set S is a subset of the set U of all attributes.</a:t>
            </a:r>
          </a:p>
          <a:p>
            <a:pPr lvl="1"/>
            <a:r>
              <a:rPr lang="en-US" altLang="ja-JP" sz="2800" dirty="0"/>
              <a:t> If  |U| = 100, there may be 2 </a:t>
            </a:r>
            <a:r>
              <a:rPr lang="en-US" altLang="ja-JP" sz="2800" baseline="30000" dirty="0"/>
              <a:t>100</a:t>
            </a:r>
            <a:r>
              <a:rPr lang="en-US" altLang="ja-JP" sz="2800" dirty="0"/>
              <a:t> subsets.</a:t>
            </a:r>
          </a:p>
          <a:p>
            <a:pPr lvl="1"/>
            <a:r>
              <a:rPr lang="en-US" altLang="ja-JP" sz="2800" dirty="0"/>
              <a:t>If S is a frequent item set, all subsets of S must be frequent item sets.</a:t>
            </a:r>
          </a:p>
          <a:p>
            <a:r>
              <a:rPr lang="en-US" altLang="ja-JP" dirty="0"/>
              <a:t>Suitable to be computed and stored using ZDD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74" y="2924944"/>
            <a:ext cx="4061388" cy="28083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7" y="2508894"/>
            <a:ext cx="5222992" cy="380042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187280" y="615550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Minato-</a:t>
            </a:r>
            <a:r>
              <a:rPr lang="en-US" altLang="ja-JP" sz="1600" dirty="0">
                <a:solidFill>
                  <a:srgbClr val="0070C0"/>
                </a:solidFill>
              </a:rPr>
              <a:t>Uno-</a:t>
            </a:r>
            <a:r>
              <a:rPr lang="en-US" altLang="ja-JP" sz="1600" dirty="0" err="1">
                <a:solidFill>
                  <a:srgbClr val="0070C0"/>
                </a:solidFill>
              </a:rPr>
              <a:t>Arimura</a:t>
            </a:r>
            <a:r>
              <a:rPr lang="en-US" altLang="ja-JP" sz="1600" dirty="0"/>
              <a:t>, LCM over ZBDDs: Fast generation of very large-scale frequent </a:t>
            </a:r>
            <a:r>
              <a:rPr lang="en-US" altLang="ja-JP" sz="1600" dirty="0" err="1"/>
              <a:t>itemsets</a:t>
            </a:r>
            <a:r>
              <a:rPr lang="en-US" altLang="ja-JP" sz="1600" dirty="0"/>
              <a:t> using a compressed graph-based representation: 2008</a:t>
            </a:r>
            <a:endParaRPr lang="ja-JP" altLang="en-US" sz="1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56" y="5693982"/>
            <a:ext cx="990600" cy="1143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441" y="5733256"/>
            <a:ext cx="1098798" cy="109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4304" y="87214"/>
            <a:ext cx="7886700" cy="821507"/>
          </a:xfrm>
        </p:spPr>
        <p:txBody>
          <a:bodyPr/>
          <a:lstStyle/>
          <a:p>
            <a:r>
              <a:rPr kumimoji="1" lang="en-US" altLang="ja-JP" dirty="0" smtClean="0"/>
              <a:t> Applications 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75186" y="426604"/>
            <a:ext cx="8424936" cy="2911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/>
          </a:p>
          <a:p>
            <a:r>
              <a:rPr lang="en-US" altLang="ja-JP" sz="2400" dirty="0"/>
              <a:t>Evacuation planning </a:t>
            </a:r>
          </a:p>
          <a:p>
            <a:pPr lvl="1"/>
            <a:r>
              <a:rPr lang="en-US" altLang="ja-JP" dirty="0"/>
              <a:t> Enumerating all possible assignment of people for the emergency situation</a:t>
            </a:r>
          </a:p>
          <a:p>
            <a:pPr lvl="1"/>
            <a:r>
              <a:rPr lang="en-US" altLang="ja-JP" dirty="0"/>
              <a:t> Once emergency really happens,  report only available plans</a:t>
            </a:r>
          </a:p>
          <a:p>
            <a:pPr lvl="1"/>
            <a:r>
              <a:rPr lang="en-US" altLang="ja-JP" dirty="0"/>
              <a:t>User can select suitable solution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817733"/>
            <a:ext cx="5095875" cy="34099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1" y="2910394"/>
            <a:ext cx="5038725" cy="210502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491508" y="5108078"/>
            <a:ext cx="393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70C0"/>
                </a:solidFill>
              </a:rPr>
              <a:t>A. Takizawa</a:t>
            </a:r>
            <a:r>
              <a:rPr lang="en-US" altLang="ja-JP" sz="1400" dirty="0"/>
              <a:t>, Applying Discrete Algorithms to Evacuation Planning Problems (2014)</a:t>
            </a:r>
            <a:endParaRPr lang="ja-JP" altLang="en-US" sz="1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922" y="5389730"/>
            <a:ext cx="838200" cy="9144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040216" y="6262052"/>
            <a:ext cx="238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Atsushi</a:t>
            </a:r>
            <a:r>
              <a:rPr lang="ja-JP" altLang="en-US" dirty="0"/>
              <a:t> </a:t>
            </a:r>
            <a:r>
              <a:rPr lang="en-US" altLang="ja-JP" dirty="0"/>
              <a:t>Takizawa,</a:t>
            </a:r>
            <a:r>
              <a:rPr lang="ja-JP" altLang="en-US" dirty="0"/>
              <a:t> </a:t>
            </a:r>
            <a:r>
              <a:rPr lang="en-US" altLang="ja-JP" dirty="0"/>
              <a:t>Osaka</a:t>
            </a:r>
            <a:r>
              <a:rPr lang="ja-JP" altLang="en-US" dirty="0"/>
              <a:t> </a:t>
            </a:r>
            <a:r>
              <a:rPr lang="en-US" altLang="ja-JP" dirty="0"/>
              <a:t>Prefecture</a:t>
            </a:r>
            <a:r>
              <a:rPr lang="ja-JP" altLang="en-US" dirty="0"/>
              <a:t>　</a:t>
            </a:r>
            <a:r>
              <a:rPr lang="en-US" altLang="ja-JP" dirty="0"/>
              <a:t>U.</a:t>
            </a:r>
          </a:p>
        </p:txBody>
      </p:sp>
    </p:spTree>
    <p:extLst>
      <p:ext uri="{BB962C8B-B14F-4D97-AF65-F5344CB8AC3E}">
        <p14:creationId xmlns:p14="http://schemas.microsoft.com/office/powerpoint/2010/main" val="7351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9536" y="-71512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Application (3)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0" y="908720"/>
            <a:ext cx="4499992" cy="1656184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Enumerating Geometric Structures</a:t>
            </a:r>
          </a:p>
          <a:p>
            <a:pPr lvl="1"/>
            <a:r>
              <a:rPr lang="en-US" altLang="ja-JP" dirty="0"/>
              <a:t>Enumerating  </a:t>
            </a:r>
            <a:r>
              <a:rPr lang="en-US" altLang="ja-JP" dirty="0" err="1"/>
              <a:t>unfoldings</a:t>
            </a:r>
            <a:endParaRPr lang="en-US" altLang="ja-JP" sz="1600" dirty="0"/>
          </a:p>
          <a:p>
            <a:pPr lvl="1"/>
            <a:r>
              <a:rPr lang="en-US" altLang="ja-JP" dirty="0"/>
              <a:t>Applications to chemistry etc.</a:t>
            </a:r>
          </a:p>
          <a:p>
            <a:pPr marL="342900" lvl="1" indent="0">
              <a:buNone/>
            </a:pP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7" y="2546182"/>
            <a:ext cx="8294011" cy="417909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108" y="271731"/>
            <a:ext cx="4464496" cy="22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9536" y="-71512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Application (3)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0" y="908720"/>
            <a:ext cx="4499992" cy="1656184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Enumerating Geometric Structures</a:t>
            </a:r>
          </a:p>
          <a:p>
            <a:pPr lvl="1"/>
            <a:r>
              <a:rPr lang="en-US" altLang="ja-JP" dirty="0"/>
              <a:t>Enumerating  </a:t>
            </a:r>
            <a:r>
              <a:rPr lang="en-US" altLang="ja-JP" dirty="0" err="1"/>
              <a:t>unfoldings</a:t>
            </a:r>
            <a:endParaRPr lang="en-US" altLang="ja-JP" sz="1600" dirty="0"/>
          </a:p>
          <a:p>
            <a:pPr lvl="1"/>
            <a:r>
              <a:rPr lang="en-US" altLang="ja-JP" dirty="0"/>
              <a:t>Applications to chemistry etc.</a:t>
            </a:r>
          </a:p>
          <a:p>
            <a:pPr marL="342900" lvl="1" indent="0">
              <a:buNone/>
            </a:pP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7" y="2546182"/>
            <a:ext cx="8294011" cy="417909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108" y="271731"/>
            <a:ext cx="4464496" cy="22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03512" y="53902"/>
            <a:ext cx="8781326" cy="1325563"/>
          </a:xfrm>
        </p:spPr>
        <p:txBody>
          <a:bodyPr/>
          <a:lstStyle/>
          <a:p>
            <a:r>
              <a:rPr kumimoji="1" lang="en-US" altLang="ja-JP" dirty="0" smtClean="0"/>
              <a:t> Using the logical operation of ZDD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26944" y="1303626"/>
            <a:ext cx="8264151" cy="5554375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sz="3200" dirty="0"/>
              <a:t> Shared unfolding of geometric objects</a:t>
            </a:r>
          </a:p>
          <a:p>
            <a:endParaRPr lang="en-US" altLang="ja-JP" sz="3200" dirty="0"/>
          </a:p>
          <a:p>
            <a:endParaRPr lang="en-US" altLang="ja-JP" sz="3200" dirty="0"/>
          </a:p>
          <a:p>
            <a:endParaRPr lang="en-US" altLang="ja-JP" sz="3200" dirty="0"/>
          </a:p>
          <a:p>
            <a:endParaRPr lang="en-US" altLang="ja-JP" sz="3200" dirty="0"/>
          </a:p>
          <a:p>
            <a:endParaRPr lang="en-US" altLang="ja-JP" sz="3200" dirty="0"/>
          </a:p>
          <a:p>
            <a:endParaRPr lang="en-US" altLang="ja-JP" sz="3200" dirty="0"/>
          </a:p>
          <a:p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r>
              <a:rPr lang="en-US" altLang="ja-JP" sz="3200" dirty="0"/>
              <a:t> Art:</a:t>
            </a:r>
            <a:r>
              <a:rPr lang="ja-JP" altLang="en-US" sz="3200" dirty="0"/>
              <a:t>  </a:t>
            </a:r>
            <a:r>
              <a:rPr lang="en-US" altLang="ja-JP" sz="3000" dirty="0"/>
              <a:t>Enumeration of tiling patterns</a:t>
            </a:r>
            <a:r>
              <a:rPr lang="en-US" altLang="ja-JP" sz="3000" dirty="0">
                <a:solidFill>
                  <a:prstClr val="black"/>
                </a:solidFill>
                <a:hlinkClick r:id="rId2" action="ppaction://hlinkfile"/>
              </a:rPr>
              <a:t> </a:t>
            </a:r>
            <a:r>
              <a:rPr lang="en-US" altLang="ja-JP" sz="3200" dirty="0">
                <a:solidFill>
                  <a:prstClr val="black"/>
                </a:solidFill>
                <a:hlinkClick r:id="rId2" action="ppaction://hlinkfile"/>
              </a:rPr>
              <a:t>animation.pdf</a:t>
            </a:r>
            <a:r>
              <a:rPr lang="en-US" altLang="ja-JP" sz="3200" dirty="0">
                <a:solidFill>
                  <a:prstClr val="black"/>
                </a:solidFill>
              </a:rPr>
              <a:t> </a:t>
            </a:r>
            <a:endParaRPr lang="ja-JP" altLang="en-US" sz="32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406527" y="1988841"/>
            <a:ext cx="1573573" cy="1667015"/>
            <a:chOff x="1449860" y="2044803"/>
            <a:chExt cx="1573573" cy="1667015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1449860" y="2044803"/>
              <a:ext cx="1573573" cy="1301790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1885375" y="3311708"/>
              <a:ext cx="915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Comic Sans MS" panose="030F0702030302020204" pitchFamily="66" charset="0"/>
                </a:rPr>
                <a:t>1x3x3</a:t>
              </a:r>
              <a:endParaRPr lang="ja-JP" altLang="en-US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7988034" y="1781379"/>
            <a:ext cx="2172706" cy="1650970"/>
            <a:chOff x="3491880" y="2060848"/>
            <a:chExt cx="2172706" cy="165097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3491880" y="2060848"/>
              <a:ext cx="2172706" cy="1289428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4042019" y="3311708"/>
              <a:ext cx="8739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Comic Sans MS" panose="030F0702030302020204" pitchFamily="66" charset="0"/>
                </a:rPr>
                <a:t>1x1x7</a:t>
              </a:r>
              <a:endParaRPr lang="ja-JP" altLang="en-US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7452372" y="4536859"/>
            <a:ext cx="1423788" cy="1669001"/>
            <a:chOff x="6009365" y="2044804"/>
            <a:chExt cx="1423788" cy="1669001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6009365" y="3313695"/>
              <a:ext cx="1423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latin typeface="Comic Sans MS" panose="030F0702030302020204" pitchFamily="66" charset="0"/>
                </a:rPr>
                <a:t>√</a:t>
              </a:r>
              <a:r>
                <a:rPr lang="en-US" altLang="ja-JP" sz="2000" dirty="0">
                  <a:latin typeface="Comic Sans MS" panose="030F0702030302020204" pitchFamily="66" charset="0"/>
                </a:rPr>
                <a:t>5x</a:t>
              </a:r>
              <a:r>
                <a:rPr lang="ja-JP" altLang="en-US" sz="2000" dirty="0">
                  <a:latin typeface="Comic Sans MS" panose="030F0702030302020204" pitchFamily="66" charset="0"/>
                </a:rPr>
                <a:t>√</a:t>
              </a:r>
              <a:r>
                <a:rPr lang="en-US" altLang="ja-JP" sz="2000" dirty="0">
                  <a:latin typeface="Comic Sans MS" panose="030F0702030302020204" pitchFamily="66" charset="0"/>
                </a:rPr>
                <a:t>5x</a:t>
              </a:r>
              <a:r>
                <a:rPr lang="ja-JP" altLang="en-US" sz="2000" dirty="0">
                  <a:latin typeface="Comic Sans MS" panose="030F0702030302020204" pitchFamily="66" charset="0"/>
                </a:rPr>
                <a:t>√</a:t>
              </a:r>
              <a:r>
                <a:rPr lang="en-US" altLang="ja-JP" sz="2000" dirty="0">
                  <a:latin typeface="Comic Sans MS" panose="030F0702030302020204" pitchFamily="66" charset="0"/>
                </a:rPr>
                <a:t>5</a:t>
              </a:r>
              <a:endParaRPr lang="ja-JP" altLang="en-US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6084168" y="2044804"/>
              <a:ext cx="1245885" cy="1301790"/>
            </a:xfrm>
            <a:prstGeom prst="rect">
              <a:avLst/>
            </a:prstGeom>
          </p:spPr>
        </p:pic>
      </p:grpSp>
      <p:sp>
        <p:nvSpPr>
          <p:cNvPr id="13" name="左右矢印 12"/>
          <p:cNvSpPr/>
          <p:nvPr/>
        </p:nvSpPr>
        <p:spPr bwMode="auto">
          <a:xfrm rot="20465578">
            <a:off x="6869715" y="2573479"/>
            <a:ext cx="883858" cy="978218"/>
          </a:xfrm>
          <a:prstGeom prst="leftRightArrow">
            <a:avLst/>
          </a:prstGeom>
          <a:solidFill>
            <a:srgbClr val="FF3300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260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4" name="左右矢印 13"/>
          <p:cNvSpPr/>
          <p:nvPr/>
        </p:nvSpPr>
        <p:spPr bwMode="auto">
          <a:xfrm rot="1871954">
            <a:off x="6369336" y="4214278"/>
            <a:ext cx="883858" cy="978218"/>
          </a:xfrm>
          <a:prstGeom prst="leftRightArrow">
            <a:avLst/>
          </a:prstGeom>
          <a:solidFill>
            <a:srgbClr val="FF3300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260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5" name="左右矢印 14"/>
          <p:cNvSpPr/>
          <p:nvPr/>
        </p:nvSpPr>
        <p:spPr bwMode="auto">
          <a:xfrm rot="1134422" flipH="1">
            <a:off x="4249175" y="2722929"/>
            <a:ext cx="883858" cy="978218"/>
          </a:xfrm>
          <a:prstGeom prst="leftRightArrow">
            <a:avLst/>
          </a:prstGeom>
          <a:solidFill>
            <a:srgbClr val="FF3300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2600">
              <a:solidFill>
                <a:srgbClr val="00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5008344" y="2959379"/>
            <a:ext cx="1645998" cy="2343403"/>
            <a:chOff x="3561639" y="1949420"/>
            <a:chExt cx="1645998" cy="2343403"/>
          </a:xfrm>
        </p:grpSpPr>
        <p:grpSp>
          <p:nvGrpSpPr>
            <p:cNvPr id="17" name="グループ化 16"/>
            <p:cNvGrpSpPr>
              <a:grpSpLocks noChangeAspect="1"/>
            </p:cNvGrpSpPr>
            <p:nvPr/>
          </p:nvGrpSpPr>
          <p:grpSpPr>
            <a:xfrm>
              <a:off x="3561639" y="1949420"/>
              <a:ext cx="1645998" cy="2343403"/>
              <a:chOff x="1053794" y="1518075"/>
              <a:chExt cx="2141969" cy="3049515"/>
            </a:xfrm>
          </p:grpSpPr>
          <p:sp>
            <p:nvSpPr>
              <p:cNvPr id="19" name="正方形/長方形 18"/>
              <p:cNvSpPr/>
              <p:nvPr/>
            </p:nvSpPr>
            <p:spPr bwMode="auto">
              <a:xfrm>
                <a:off x="2123728" y="1737273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 bwMode="auto">
              <a:xfrm>
                <a:off x="2338135" y="1737272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21" name="正方形/長方形 20"/>
              <p:cNvSpPr/>
              <p:nvPr/>
            </p:nvSpPr>
            <p:spPr bwMode="auto">
              <a:xfrm>
                <a:off x="2552542" y="1737272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 bwMode="auto">
              <a:xfrm>
                <a:off x="2766948" y="1737270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 bwMode="auto">
              <a:xfrm>
                <a:off x="2981356" y="1737270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 bwMode="auto">
              <a:xfrm>
                <a:off x="2766948" y="1518076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25" name="正方形/長方形 24"/>
              <p:cNvSpPr/>
              <p:nvPr/>
            </p:nvSpPr>
            <p:spPr bwMode="auto">
              <a:xfrm>
                <a:off x="2336783" y="1518075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 bwMode="auto">
              <a:xfrm>
                <a:off x="2552540" y="1956463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27" name="正方形/長方形 26"/>
              <p:cNvSpPr/>
              <p:nvPr/>
            </p:nvSpPr>
            <p:spPr bwMode="auto">
              <a:xfrm>
                <a:off x="2121025" y="1956463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28" name="正方形/長方形 27"/>
              <p:cNvSpPr/>
              <p:nvPr/>
            </p:nvSpPr>
            <p:spPr bwMode="auto">
              <a:xfrm>
                <a:off x="1910672" y="1956463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29" name="正方形/長方形 28"/>
              <p:cNvSpPr/>
              <p:nvPr/>
            </p:nvSpPr>
            <p:spPr bwMode="auto">
              <a:xfrm>
                <a:off x="1910672" y="2175654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30" name="正方形/長方形 29"/>
              <p:cNvSpPr/>
              <p:nvPr/>
            </p:nvSpPr>
            <p:spPr bwMode="auto">
              <a:xfrm>
                <a:off x="1910672" y="2394875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31" name="正方形/長方形 30"/>
              <p:cNvSpPr/>
              <p:nvPr/>
            </p:nvSpPr>
            <p:spPr bwMode="auto">
              <a:xfrm>
                <a:off x="1910672" y="2614033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32" name="正方形/長方形 31"/>
              <p:cNvSpPr/>
              <p:nvPr/>
            </p:nvSpPr>
            <p:spPr bwMode="auto">
              <a:xfrm>
                <a:off x="2121025" y="2394811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33" name="正方形/長方形 32"/>
              <p:cNvSpPr/>
              <p:nvPr/>
            </p:nvSpPr>
            <p:spPr bwMode="auto">
              <a:xfrm>
                <a:off x="1691680" y="2175654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34" name="正方形/長方形 33"/>
              <p:cNvSpPr/>
              <p:nvPr/>
            </p:nvSpPr>
            <p:spPr bwMode="auto">
              <a:xfrm>
                <a:off x="1698295" y="2614004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35" name="正方形/長方形 34"/>
              <p:cNvSpPr/>
              <p:nvPr/>
            </p:nvSpPr>
            <p:spPr bwMode="auto">
              <a:xfrm>
                <a:off x="1698295" y="2833194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36" name="正方形/長方形 35"/>
              <p:cNvSpPr/>
              <p:nvPr/>
            </p:nvSpPr>
            <p:spPr bwMode="auto">
              <a:xfrm>
                <a:off x="1698295" y="3052324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37" name="正方形/長方形 36"/>
              <p:cNvSpPr/>
              <p:nvPr/>
            </p:nvSpPr>
            <p:spPr bwMode="auto">
              <a:xfrm>
                <a:off x="1485915" y="2833101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38" name="正方形/長方形 37"/>
              <p:cNvSpPr/>
              <p:nvPr/>
            </p:nvSpPr>
            <p:spPr bwMode="auto">
              <a:xfrm>
                <a:off x="1266921" y="2833101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39" name="正方形/長方形 38"/>
              <p:cNvSpPr/>
              <p:nvPr/>
            </p:nvSpPr>
            <p:spPr bwMode="auto">
              <a:xfrm>
                <a:off x="1053794" y="2835372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40" name="正方形/長方形 39"/>
              <p:cNvSpPr/>
              <p:nvPr/>
            </p:nvSpPr>
            <p:spPr bwMode="auto">
              <a:xfrm>
                <a:off x="1269419" y="3052322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1270494" y="2614003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42" name="正方形/長方形 41"/>
              <p:cNvSpPr/>
              <p:nvPr/>
            </p:nvSpPr>
            <p:spPr bwMode="auto">
              <a:xfrm>
                <a:off x="1915260" y="3052321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43" name="正方形/長方形 42"/>
              <p:cNvSpPr/>
              <p:nvPr/>
            </p:nvSpPr>
            <p:spPr bwMode="auto">
              <a:xfrm>
                <a:off x="1916871" y="3271416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44" name="正方形/長方形 43"/>
              <p:cNvSpPr/>
              <p:nvPr/>
            </p:nvSpPr>
            <p:spPr bwMode="auto">
              <a:xfrm>
                <a:off x="1915260" y="3490543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45" name="正方形/長方形 44"/>
              <p:cNvSpPr/>
              <p:nvPr/>
            </p:nvSpPr>
            <p:spPr bwMode="auto">
              <a:xfrm>
                <a:off x="1915260" y="3709570"/>
                <a:ext cx="214407" cy="640825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46" name="正方形/長方形 45"/>
              <p:cNvSpPr/>
              <p:nvPr/>
            </p:nvSpPr>
            <p:spPr bwMode="auto">
              <a:xfrm>
                <a:off x="2129666" y="3490377"/>
                <a:ext cx="214407" cy="640826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47" name="正方形/長方形 46"/>
              <p:cNvSpPr/>
              <p:nvPr/>
            </p:nvSpPr>
            <p:spPr bwMode="auto">
              <a:xfrm>
                <a:off x="1698295" y="3490116"/>
                <a:ext cx="214407" cy="640826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  <p:sp>
            <p:nvSpPr>
              <p:cNvPr id="48" name="正方形/長方形 47"/>
              <p:cNvSpPr/>
              <p:nvPr/>
            </p:nvSpPr>
            <p:spPr bwMode="auto">
              <a:xfrm>
                <a:off x="1916623" y="3926764"/>
                <a:ext cx="214407" cy="640826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ja-JP" altLang="en-US" sz="2600">
                  <a:solidFill>
                    <a:srgbClr val="000000"/>
                  </a:solidFill>
                  <a:latin typeface="ＭＳ Ｐゴシック" pitchFamily="50" charset="-128"/>
                  <a:ea typeface="ＭＳ Ｐゴシック" pitchFamily="50" charset="-128"/>
                </a:endParaRPr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4003971" y="2294600"/>
              <a:ext cx="93360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?</a:t>
              </a:r>
              <a:endParaRPr lang="ja-JP" altLang="en-US" sz="10000" b="1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49" name="図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307" y="3904770"/>
            <a:ext cx="914479" cy="1140051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>
            <a:off x="2167527" y="5292774"/>
            <a:ext cx="5038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Yoshiaki Araki, </a:t>
            </a:r>
            <a:r>
              <a:rPr lang="en-US" altLang="ja-JP" dirty="0">
                <a:solidFill>
                  <a:srgbClr val="0070C0"/>
                </a:solidFill>
              </a:rPr>
              <a:t>Takashi </a:t>
            </a:r>
            <a:r>
              <a:rPr lang="en-US" altLang="ja-JP" dirty="0" err="1">
                <a:solidFill>
                  <a:srgbClr val="0070C0"/>
                </a:solidFill>
              </a:rPr>
              <a:t>Horiyama</a:t>
            </a:r>
            <a:r>
              <a:rPr lang="en-US" altLang="ja-JP" dirty="0"/>
              <a:t>, </a:t>
            </a:r>
            <a:r>
              <a:rPr lang="en-US" altLang="ja-JP" dirty="0" err="1">
                <a:solidFill>
                  <a:srgbClr val="0070C0"/>
                </a:solidFill>
              </a:rPr>
              <a:t>Ryuhei</a:t>
            </a:r>
            <a:r>
              <a:rPr lang="en-US" altLang="ja-JP" dirty="0">
                <a:solidFill>
                  <a:srgbClr val="0070C0"/>
                </a:solidFill>
              </a:rPr>
              <a:t> Uehara</a:t>
            </a:r>
            <a:r>
              <a:rPr lang="en-US" altLang="ja-JP" dirty="0"/>
              <a:t>:</a:t>
            </a:r>
          </a:p>
          <a:p>
            <a:r>
              <a:rPr lang="en-US" altLang="ja-JP" dirty="0"/>
              <a:t>Common Unfolding of Regular Tetrahedron and Johnson-</a:t>
            </a:r>
            <a:r>
              <a:rPr lang="en-US" altLang="ja-JP" dirty="0" err="1"/>
              <a:t>Zalgaller</a:t>
            </a:r>
            <a:r>
              <a:rPr lang="en-US" altLang="ja-JP" dirty="0"/>
              <a:t> Solid. WALCOM 2015: 294-305</a:t>
            </a:r>
            <a:endParaRPr lang="ja-JP" altLang="en-US" dirty="0"/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539" y="3914830"/>
            <a:ext cx="882090" cy="13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42240" y="-111760"/>
            <a:ext cx="11614331" cy="1325563"/>
          </a:xfrm>
        </p:spPr>
        <p:txBody>
          <a:bodyPr/>
          <a:lstStyle/>
          <a:p>
            <a:r>
              <a:rPr kumimoji="1" lang="en-US" altLang="ja-JP" dirty="0" smtClean="0"/>
              <a:t>  </a:t>
            </a:r>
            <a:r>
              <a:rPr lang="en-US" altLang="ja-JP" dirty="0"/>
              <a:t> </a:t>
            </a:r>
            <a:r>
              <a:rPr lang="en-US" altLang="ja-JP" dirty="0" smtClean="0"/>
              <a:t>  ASCII </a:t>
            </a:r>
            <a:r>
              <a:rPr lang="en-US" altLang="ja-JP" sz="3200" dirty="0" smtClean="0"/>
              <a:t>(American Standard  </a:t>
            </a:r>
            <a:r>
              <a:rPr lang="en-US" altLang="ja-JP" sz="3200" dirty="0"/>
              <a:t>C</a:t>
            </a:r>
            <a:r>
              <a:rPr lang="en-US" altLang="ja-JP" sz="3200" dirty="0" smtClean="0"/>
              <a:t>ode for Information Interchange)</a:t>
            </a:r>
            <a:endParaRPr kumimoji="1" lang="ja-JP" altLang="en-US" sz="3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81" y="1029644"/>
            <a:ext cx="5861368" cy="57449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386713" y="1165808"/>
            <a:ext cx="29764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1= 00110001</a:t>
            </a:r>
          </a:p>
          <a:p>
            <a:r>
              <a:rPr kumimoji="1" lang="en-US" altLang="ja-JP" sz="3200" dirty="0" smtClean="0"/>
              <a:t>A= 01000001    </a:t>
            </a:r>
          </a:p>
          <a:p>
            <a:r>
              <a:rPr kumimoji="1" lang="en-US" altLang="ja-JP" sz="3200" dirty="0" smtClean="0"/>
              <a:t>a =01100001</a:t>
            </a:r>
          </a:p>
          <a:p>
            <a:r>
              <a:rPr lang="en-US" altLang="ja-JP" sz="3200" dirty="0" smtClean="0"/>
              <a:t>K= 01001011</a:t>
            </a:r>
            <a:endParaRPr kumimoji="1" lang="en-US" altLang="ja-JP" sz="3200" dirty="0" smtClean="0"/>
          </a:p>
          <a:p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289" y="3720353"/>
            <a:ext cx="3681335" cy="30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31504" y="1"/>
            <a:ext cx="2952328" cy="1325563"/>
          </a:xfrm>
        </p:spPr>
        <p:txBody>
          <a:bodyPr/>
          <a:lstStyle/>
          <a:p>
            <a:r>
              <a:rPr kumimoji="1" lang="en-US" altLang="ja-JP" dirty="0" smtClean="0"/>
              <a:t> Dense ZDD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31504" y="1590516"/>
            <a:ext cx="3019384" cy="1451684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Further compression </a:t>
            </a:r>
          </a:p>
          <a:p>
            <a:r>
              <a:rPr lang="en-US" altLang="ja-JP" dirty="0" smtClean="0"/>
              <a:t>fast query</a:t>
            </a:r>
            <a:endParaRPr lang="en-US" altLang="ja-JP" dirty="0"/>
          </a:p>
          <a:p>
            <a:r>
              <a:rPr lang="en-US" altLang="ja-JP" dirty="0" smtClean="0"/>
              <a:t>Combined with CRAM</a:t>
            </a:r>
            <a:r>
              <a:rPr kumimoji="1" lang="en-US" altLang="ja-JP" dirty="0" smtClean="0"/>
              <a:t> technique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27" y="191629"/>
            <a:ext cx="6068807" cy="27977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109326"/>
            <a:ext cx="7974682" cy="31399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337" y="3194095"/>
            <a:ext cx="1445455" cy="280831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032104" y="6087175"/>
            <a:ext cx="315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Sadakane</a:t>
            </a:r>
            <a:r>
              <a:rPr lang="en-US" altLang="ja-JP" dirty="0"/>
              <a:t> et al., 2015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2077" y="-145427"/>
            <a:ext cx="10973844" cy="945770"/>
          </a:xfrm>
        </p:spPr>
        <p:txBody>
          <a:bodyPr/>
          <a:lstStyle/>
          <a:p>
            <a:r>
              <a:rPr kumimoji="1" lang="ja-JP" altLang="en-US" dirty="0" smtClean="0"/>
              <a:t>　　</a:t>
            </a:r>
            <a:r>
              <a:rPr lang="en-US" altLang="ja-JP" dirty="0" smtClean="0"/>
              <a:t>Beauty of computation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2077" y="808711"/>
            <a:ext cx="11130842" cy="597874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(x-y) (x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 + </a:t>
            </a:r>
            <a:r>
              <a:rPr kumimoji="1" lang="en-US" altLang="ja-JP" dirty="0" err="1" smtClean="0"/>
              <a:t>xy</a:t>
            </a:r>
            <a:r>
              <a:rPr kumimoji="1" lang="en-US" altLang="ja-JP" dirty="0" smtClean="0"/>
              <a:t> + y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 = ??</a:t>
            </a:r>
          </a:p>
          <a:p>
            <a:r>
              <a:rPr lang="en-US" altLang="ja-JP" dirty="0" smtClean="0"/>
              <a:t> 1 + 2 + 3+ … + n = ?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How many combination of 6 elements from 10 elements</a:t>
            </a:r>
          </a:p>
          <a:p>
            <a:r>
              <a:rPr lang="en-US" altLang="ja-JP" dirty="0" smtClean="0"/>
              <a:t>How many s-t paths in an n ×</a:t>
            </a:r>
            <a:r>
              <a:rPr lang="ja-JP" altLang="en-US" dirty="0"/>
              <a:t> </a:t>
            </a:r>
            <a:r>
              <a:rPr lang="en-US" altLang="ja-JP" dirty="0" smtClean="0"/>
              <a:t>n grid? </a:t>
            </a:r>
          </a:p>
          <a:p>
            <a:pPr lvl="1"/>
            <a:r>
              <a:rPr lang="en-US" altLang="ja-JP" dirty="0" smtClean="0"/>
              <a:t>How many “monotone” paths?</a:t>
            </a:r>
          </a:p>
          <a:p>
            <a:r>
              <a:rPr lang="en-US" altLang="ja-JP" dirty="0" smtClean="0"/>
              <a:t>How many “spanning trees” in a graph </a:t>
            </a:r>
          </a:p>
          <a:p>
            <a:r>
              <a:rPr lang="en-US" altLang="ja-JP" dirty="0" smtClean="0"/>
              <a:t>How many ways to fill 1 ×2 dominos in a grid</a:t>
            </a:r>
          </a:p>
          <a:p>
            <a:r>
              <a:rPr lang="en-US" altLang="ja-JP" dirty="0" smtClean="0"/>
              <a:t>How many independent sets in a path of length n?</a:t>
            </a:r>
          </a:p>
          <a:p>
            <a:r>
              <a:rPr lang="en-US" altLang="ja-JP" dirty="0" smtClean="0"/>
              <a:t>How many independent sets in a cycle? 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39" name="グループ化 38"/>
          <p:cNvGrpSpPr/>
          <p:nvPr/>
        </p:nvGrpSpPr>
        <p:grpSpPr>
          <a:xfrm>
            <a:off x="8457539" y="3108283"/>
            <a:ext cx="2510945" cy="1106109"/>
            <a:chOff x="8593837" y="4730920"/>
            <a:chExt cx="2510945" cy="1106109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8593837" y="4730921"/>
              <a:ext cx="551144" cy="275574"/>
              <a:chOff x="8530225" y="4985358"/>
              <a:chExt cx="551144" cy="275574"/>
            </a:xfrm>
            <a:solidFill>
              <a:srgbClr val="FFFF00"/>
            </a:solidFill>
          </p:grpSpPr>
          <p:sp>
            <p:nvSpPr>
              <p:cNvPr id="4" name="正方形/長方形 3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10546852" y="5010210"/>
              <a:ext cx="551144" cy="275574"/>
              <a:chOff x="8530225" y="4985358"/>
              <a:chExt cx="551144" cy="275574"/>
            </a:xfrm>
            <a:solidFill>
              <a:srgbClr val="00B0F0"/>
            </a:solidFill>
          </p:grpSpPr>
          <p:sp>
            <p:nvSpPr>
              <p:cNvPr id="8" name="正方形/長方形 7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10277020" y="5559374"/>
              <a:ext cx="551144" cy="275574"/>
              <a:chOff x="8530225" y="4985358"/>
              <a:chExt cx="551144" cy="275574"/>
            </a:xfrm>
            <a:solidFill>
              <a:srgbClr val="92D050"/>
            </a:solidFill>
          </p:grpSpPr>
          <p:sp>
            <p:nvSpPr>
              <p:cNvPr id="11" name="正方形/長方形 10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10277020" y="5282934"/>
              <a:ext cx="551144" cy="275574"/>
              <a:chOff x="8530225" y="4985358"/>
              <a:chExt cx="551144" cy="275574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4" name="正方形/長方形 13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10001448" y="5003643"/>
              <a:ext cx="551144" cy="275574"/>
              <a:chOff x="8530225" y="4985358"/>
              <a:chExt cx="551144" cy="275574"/>
            </a:xfrm>
            <a:solidFill>
              <a:srgbClr val="00B050"/>
            </a:solidFill>
          </p:grpSpPr>
          <p:sp>
            <p:nvSpPr>
              <p:cNvPr id="17" name="正方形/長方形 16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10001448" y="4730920"/>
              <a:ext cx="551144" cy="275574"/>
              <a:chOff x="8530225" y="4985358"/>
              <a:chExt cx="551144" cy="275574"/>
            </a:xfrm>
            <a:solidFill>
              <a:srgbClr val="FFC000"/>
            </a:solidFill>
          </p:grpSpPr>
          <p:sp>
            <p:nvSpPr>
              <p:cNvPr id="20" name="正方形/長方形 19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 rot="16200000">
              <a:off x="8750671" y="5257879"/>
              <a:ext cx="551144" cy="275574"/>
              <a:chOff x="8530225" y="4985358"/>
              <a:chExt cx="551144" cy="275574"/>
            </a:xfrm>
            <a:solidFill>
              <a:srgbClr val="FFFF00"/>
            </a:solidFill>
          </p:grpSpPr>
          <p:sp>
            <p:nvSpPr>
              <p:cNvPr id="23" name="正方形/長方形 22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10553638" y="4734635"/>
              <a:ext cx="551144" cy="275574"/>
              <a:chOff x="8530225" y="4985358"/>
              <a:chExt cx="551144" cy="275574"/>
            </a:xfrm>
            <a:solidFill>
              <a:srgbClr val="FF0000"/>
            </a:solidFill>
          </p:grpSpPr>
          <p:sp>
            <p:nvSpPr>
              <p:cNvPr id="26" name="正方形/長方形 25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" name="グループ化 27"/>
            <p:cNvGrpSpPr/>
            <p:nvPr/>
          </p:nvGrpSpPr>
          <p:grpSpPr>
            <a:xfrm rot="16200000">
              <a:off x="9863662" y="5414150"/>
              <a:ext cx="551144" cy="275574"/>
              <a:chOff x="8530225" y="4985358"/>
              <a:chExt cx="551144" cy="275574"/>
            </a:xfrm>
            <a:solidFill>
              <a:srgbClr val="FFC000"/>
            </a:solidFill>
          </p:grpSpPr>
          <p:sp>
            <p:nvSpPr>
              <p:cNvPr id="29" name="正方形/長方形 28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 rot="16200000">
              <a:off x="10683591" y="5423670"/>
              <a:ext cx="551144" cy="275574"/>
              <a:chOff x="8530225" y="4985358"/>
              <a:chExt cx="551144" cy="275574"/>
            </a:xfrm>
            <a:solidFill>
              <a:srgbClr val="FFFF00"/>
            </a:solidFill>
          </p:grpSpPr>
          <p:sp>
            <p:nvSpPr>
              <p:cNvPr id="32" name="正方形/長方形 31"/>
              <p:cNvSpPr/>
              <p:nvPr/>
            </p:nvSpPr>
            <p:spPr>
              <a:xfrm>
                <a:off x="8530225" y="4985359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8805797" y="4985358"/>
                <a:ext cx="275572" cy="275573"/>
              </a:xfrm>
              <a:prstGeom prst="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5" name="グループ化 34"/>
          <p:cNvGrpSpPr/>
          <p:nvPr/>
        </p:nvGrpSpPr>
        <p:grpSpPr>
          <a:xfrm>
            <a:off x="7887896" y="184088"/>
            <a:ext cx="1737958" cy="1559865"/>
            <a:chOff x="8778808" y="1057223"/>
            <a:chExt cx="1737958" cy="1559865"/>
          </a:xfrm>
        </p:grpSpPr>
        <p:sp>
          <p:nvSpPr>
            <p:cNvPr id="36" name="正方形/長方形 35"/>
            <p:cNvSpPr/>
            <p:nvPr/>
          </p:nvSpPr>
          <p:spPr>
            <a:xfrm>
              <a:off x="8950086" y="1208817"/>
              <a:ext cx="1367624" cy="1216549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/>
            <p:cNvCxnSpPr>
              <a:stCxn id="36" idx="0"/>
              <a:endCxn id="36" idx="2"/>
            </p:cNvCxnSpPr>
            <p:nvPr/>
          </p:nvCxnSpPr>
          <p:spPr>
            <a:xfrm>
              <a:off x="9633898" y="1208817"/>
              <a:ext cx="0" cy="12165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stCxn id="36" idx="1"/>
              <a:endCxn id="36" idx="3"/>
            </p:cNvCxnSpPr>
            <p:nvPr/>
          </p:nvCxnSpPr>
          <p:spPr>
            <a:xfrm>
              <a:off x="8950086" y="1817092"/>
              <a:ext cx="13676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円/楕円 40"/>
            <p:cNvSpPr/>
            <p:nvPr/>
          </p:nvSpPr>
          <p:spPr>
            <a:xfrm>
              <a:off x="8781142" y="1057223"/>
              <a:ext cx="337888" cy="30318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/>
                <a:t>s</a:t>
              </a:r>
              <a:endParaRPr kumimoji="1" lang="ja-JP" altLang="en-US" sz="2800" dirty="0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10159026" y="1067300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9459426" y="1057223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8778808" y="1662574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9453874" y="1665498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0178878" y="1702426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5</a:t>
              </a:r>
              <a:endParaRPr kumimoji="1" lang="ja-JP" altLang="en-US" dirty="0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8781276" y="2305577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6</a:t>
              </a:r>
              <a:endParaRPr kumimoji="1" lang="ja-JP" altLang="en-US" dirty="0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9516659" y="2307527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7</a:t>
              </a:r>
              <a:endParaRPr kumimoji="1" lang="ja-JP" altLang="en-US" dirty="0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10141980" y="2313902"/>
              <a:ext cx="337888" cy="3031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/>
                <a:t>t</a:t>
              </a:r>
              <a:endParaRPr kumimoji="1" lang="ja-JP" altLang="en-US" sz="2800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9812486" y="134855"/>
            <a:ext cx="2331223" cy="1674449"/>
            <a:chOff x="8594730" y="2712177"/>
            <a:chExt cx="2331223" cy="1674449"/>
          </a:xfrm>
        </p:grpSpPr>
        <p:sp>
          <p:nvSpPr>
            <p:cNvPr id="51" name="円/楕円 50"/>
            <p:cNvSpPr/>
            <p:nvPr/>
          </p:nvSpPr>
          <p:spPr>
            <a:xfrm>
              <a:off x="9599191" y="3562416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52" name="二等辺三角形 51"/>
            <p:cNvSpPr/>
            <p:nvPr/>
          </p:nvSpPr>
          <p:spPr>
            <a:xfrm>
              <a:off x="8805129" y="2830016"/>
              <a:ext cx="1960937" cy="1385080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10588065" y="4083440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4</a:t>
              </a:r>
              <a:endParaRPr kumimoji="1" lang="ja-JP" altLang="en-US" dirty="0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9609318" y="2712177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8594730" y="4041627"/>
              <a:ext cx="337888" cy="303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2</a:t>
              </a:r>
              <a:endParaRPr kumimoji="1" lang="ja-JP" altLang="en-US" dirty="0"/>
            </a:p>
          </p:txBody>
        </p:sp>
        <p:cxnSp>
          <p:nvCxnSpPr>
            <p:cNvPr id="57" name="直線コネクタ 56"/>
            <p:cNvCxnSpPr>
              <a:stCxn id="54" idx="4"/>
              <a:endCxn id="51" idx="0"/>
            </p:cNvCxnSpPr>
            <p:nvPr/>
          </p:nvCxnSpPr>
          <p:spPr>
            <a:xfrm flipH="1">
              <a:off x="9768135" y="3015363"/>
              <a:ext cx="10127" cy="54705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H="1">
              <a:off x="8883135" y="3785871"/>
              <a:ext cx="716056" cy="3720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9932202" y="3747360"/>
              <a:ext cx="700469" cy="4138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/>
          <p:cNvGrpSpPr/>
          <p:nvPr/>
        </p:nvGrpSpPr>
        <p:grpSpPr>
          <a:xfrm>
            <a:off x="7752785" y="4580712"/>
            <a:ext cx="1898169" cy="1703117"/>
            <a:chOff x="8198325" y="4640228"/>
            <a:chExt cx="1898169" cy="1703117"/>
          </a:xfrm>
        </p:grpSpPr>
        <p:sp>
          <p:nvSpPr>
            <p:cNvPr id="34" name="六角形 33"/>
            <p:cNvSpPr/>
            <p:nvPr/>
          </p:nvSpPr>
          <p:spPr>
            <a:xfrm>
              <a:off x="8341501" y="4815338"/>
              <a:ext cx="1528702" cy="1354873"/>
            </a:xfrm>
            <a:prstGeom prst="hexagon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8480595" y="4683318"/>
              <a:ext cx="365123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9731371" y="5360930"/>
              <a:ext cx="365123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9352551" y="5977585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8524324" y="5956044"/>
              <a:ext cx="365123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8198325" y="5300887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9352551" y="4640228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9973334" y="4572692"/>
            <a:ext cx="1898169" cy="1703117"/>
            <a:chOff x="10847436" y="4617699"/>
            <a:chExt cx="1898169" cy="1703117"/>
          </a:xfrm>
        </p:grpSpPr>
        <p:sp>
          <p:nvSpPr>
            <p:cNvPr id="66" name="六角形 65"/>
            <p:cNvSpPr/>
            <p:nvPr/>
          </p:nvSpPr>
          <p:spPr>
            <a:xfrm>
              <a:off x="10990612" y="4792809"/>
              <a:ext cx="1528702" cy="1354873"/>
            </a:xfrm>
            <a:prstGeom prst="hexagon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11129706" y="4660789"/>
              <a:ext cx="365123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2380482" y="5338401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12001662" y="5955056"/>
              <a:ext cx="365123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11173435" y="5933515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10847436" y="5278358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12001662" y="4617699"/>
              <a:ext cx="365123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</p:grpSp>
      <p:cxnSp>
        <p:nvCxnSpPr>
          <p:cNvPr id="74" name="直線コネクタ 73"/>
          <p:cNvCxnSpPr>
            <a:stCxn id="41" idx="6"/>
            <a:endCxn id="44" idx="2"/>
          </p:cNvCxnSpPr>
          <p:nvPr/>
        </p:nvCxnSpPr>
        <p:spPr>
          <a:xfrm>
            <a:off x="8228118" y="335681"/>
            <a:ext cx="3403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endCxn id="44" idx="4"/>
          </p:cNvCxnSpPr>
          <p:nvPr/>
        </p:nvCxnSpPr>
        <p:spPr>
          <a:xfrm flipH="1" flipV="1">
            <a:off x="8737458" y="487274"/>
            <a:ext cx="2399" cy="305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45" idx="4"/>
            <a:endCxn id="48" idx="0"/>
          </p:cNvCxnSpPr>
          <p:nvPr/>
        </p:nvCxnSpPr>
        <p:spPr>
          <a:xfrm>
            <a:off x="8056840" y="1092625"/>
            <a:ext cx="2468" cy="3398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stCxn id="45" idx="6"/>
            <a:endCxn id="46" idx="2"/>
          </p:cNvCxnSpPr>
          <p:nvPr/>
        </p:nvCxnSpPr>
        <p:spPr>
          <a:xfrm>
            <a:off x="8225784" y="941032"/>
            <a:ext cx="337178" cy="29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8228252" y="1576084"/>
            <a:ext cx="397495" cy="19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8963635" y="1570083"/>
            <a:ext cx="287433" cy="63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42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266767" y="97790"/>
            <a:ext cx="5251453" cy="1325563"/>
          </a:xfrm>
        </p:spPr>
        <p:txBody>
          <a:bodyPr/>
          <a:lstStyle/>
          <a:p>
            <a:r>
              <a:rPr kumimoji="1" lang="en-US" altLang="ja-JP" dirty="0" smtClean="0"/>
              <a:t>  </a:t>
            </a:r>
            <a:r>
              <a:rPr lang="en-US" altLang="ja-JP" dirty="0"/>
              <a:t> </a:t>
            </a:r>
            <a:r>
              <a:rPr lang="en-US" altLang="ja-JP" dirty="0" smtClean="0"/>
              <a:t>  Morse code 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776" y="1293430"/>
            <a:ext cx="6956532" cy="433558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80" y="848069"/>
            <a:ext cx="4090111" cy="328895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04775" y="4552950"/>
            <a:ext cx="5161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Sort characters by frequency</a:t>
            </a:r>
          </a:p>
          <a:p>
            <a:r>
              <a:rPr lang="en-US" altLang="ja-JP" dirty="0" smtClean="0"/>
              <a:t>Assign short codes in the sorted order.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 Length 1:  e and t</a:t>
            </a:r>
          </a:p>
          <a:p>
            <a:r>
              <a:rPr kumimoji="1" lang="en-US" altLang="ja-JP" dirty="0" smtClean="0"/>
              <a:t>Length 2: a, 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 , o, n (different from the table. WHY?)</a:t>
            </a:r>
          </a:p>
          <a:p>
            <a:r>
              <a:rPr lang="en-US" altLang="ja-JP" dirty="0" smtClean="0"/>
              <a:t>Length 3:  d, h, l, m, r, s, u, w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Longer codes for special characters, numbers, </a:t>
            </a:r>
            <a:r>
              <a:rPr lang="en-US" altLang="ja-JP" dirty="0" err="1" smtClean="0"/>
              <a:t>etc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59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3" y="3013834"/>
            <a:ext cx="11967687" cy="384416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434" y="0"/>
            <a:ext cx="5442706" cy="33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</a:t>
            </a:r>
            <a:r>
              <a:rPr lang="en-US" altLang="ja-JP" dirty="0" smtClean="0"/>
              <a:t>Huffman code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A code without “separator”</a:t>
            </a:r>
          </a:p>
          <a:p>
            <a:pPr lvl="1"/>
            <a:r>
              <a:rPr lang="en-US" altLang="ja-JP" dirty="0"/>
              <a:t>I</a:t>
            </a:r>
            <a:r>
              <a:rPr lang="en-US" altLang="ja-JP" dirty="0" smtClean="0"/>
              <a:t>t </a:t>
            </a:r>
            <a:r>
              <a:rPr lang="en-US" altLang="ja-JP" dirty="0"/>
              <a:t>should be “prefix free”</a:t>
            </a:r>
          </a:p>
          <a:p>
            <a:pPr lvl="1"/>
            <a:r>
              <a:rPr lang="en-US" altLang="ja-JP" dirty="0"/>
              <a:t>Different from Morse </a:t>
            </a:r>
            <a:r>
              <a:rPr lang="en-US" altLang="ja-JP" dirty="0" smtClean="0"/>
              <a:t>code</a:t>
            </a:r>
            <a:endParaRPr kumimoji="1" lang="en-US" altLang="ja-JP" dirty="0" smtClean="0"/>
          </a:p>
          <a:p>
            <a:r>
              <a:rPr kumimoji="1" lang="en-US" altLang="ja-JP" dirty="0" smtClean="0"/>
              <a:t>Assign short code c(p) to frequent character p</a:t>
            </a:r>
          </a:p>
          <a:p>
            <a:pPr lvl="1"/>
            <a:r>
              <a:rPr lang="en-US" altLang="ja-JP" dirty="0" smtClean="0"/>
              <a:t>L(p): length of c(p)</a:t>
            </a:r>
          </a:p>
          <a:p>
            <a:pPr lvl="1"/>
            <a:r>
              <a:rPr lang="en-US" altLang="ja-JP" dirty="0" err="1" smtClean="0"/>
              <a:t>freq</a:t>
            </a:r>
            <a:r>
              <a:rPr lang="en-US" altLang="ja-JP" dirty="0" smtClean="0"/>
              <a:t>(p): frequency of p </a:t>
            </a:r>
          </a:p>
          <a:p>
            <a:r>
              <a:rPr kumimoji="1" lang="en-US" altLang="ja-JP" dirty="0" smtClean="0"/>
              <a:t>Minimize the summation of </a:t>
            </a:r>
            <a:r>
              <a:rPr kumimoji="1" lang="en-US" altLang="ja-JP" dirty="0" err="1" smtClean="0"/>
              <a:t>freq</a:t>
            </a:r>
            <a:r>
              <a:rPr kumimoji="1" lang="en-US" altLang="ja-JP" dirty="0" smtClean="0"/>
              <a:t>(p)L(p) over all p</a:t>
            </a:r>
          </a:p>
          <a:p>
            <a:pPr lvl="1"/>
            <a:r>
              <a:rPr lang="en-US" altLang="ja-JP" dirty="0" smtClean="0"/>
              <a:t>How to find such a code?</a:t>
            </a:r>
            <a:endParaRPr kumimoji="1" lang="en-US" altLang="ja-JP" dirty="0" smtClean="0"/>
          </a:p>
          <a:p>
            <a:r>
              <a:rPr kumimoji="1" lang="en-US" altLang="ja-JP" dirty="0" smtClean="0"/>
              <a:t>Huffman code</a:t>
            </a:r>
          </a:p>
          <a:p>
            <a:pPr lvl="1"/>
            <a:r>
              <a:rPr kumimoji="1" lang="en-US" altLang="ja-JP" dirty="0" smtClean="0"/>
              <a:t>A greedy algorithm gives the solution (it is surprising)</a:t>
            </a:r>
          </a:p>
          <a:p>
            <a:pPr lvl="1"/>
            <a:r>
              <a:rPr lang="en-US" altLang="ja-JP" dirty="0" smtClean="0"/>
              <a:t>Theoretical the best “character code”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6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Huffman code and tree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 code is represented by a rooted binary tree</a:t>
            </a:r>
          </a:p>
          <a:p>
            <a:pPr lvl="1"/>
            <a:r>
              <a:rPr lang="en-US" altLang="ja-JP" dirty="0" smtClean="0"/>
              <a:t>If c(a) </a:t>
            </a:r>
            <a:r>
              <a:rPr lang="en-US" altLang="ja-JP" smtClean="0"/>
              <a:t>= 00, </a:t>
            </a:r>
            <a:r>
              <a:rPr lang="en-US" altLang="ja-JP" dirty="0" smtClean="0"/>
              <a:t>c(b</a:t>
            </a:r>
            <a:r>
              <a:rPr lang="en-US" altLang="ja-JP" smtClean="0"/>
              <a:t>)= 01</a:t>
            </a:r>
            <a:r>
              <a:rPr lang="en-US" altLang="ja-JP" dirty="0" smtClean="0"/>
              <a:t>, c(c)= 10, c(d)= 11, c(e)=0, c(f)=1</a:t>
            </a:r>
          </a:p>
          <a:p>
            <a:pPr lvl="1"/>
            <a:r>
              <a:rPr kumimoji="1" lang="en-US" altLang="ja-JP" dirty="0" smtClean="0"/>
              <a:t>Prefix-free code:  codes are assigned only for leaves</a:t>
            </a:r>
          </a:p>
          <a:p>
            <a:pPr lvl="1"/>
            <a:r>
              <a:rPr lang="en-US" altLang="ja-JP" dirty="0" smtClean="0"/>
              <a:t>c(a)=000, c(b)=001, c(c)=010, c(d)=011, c(e)=10, c(f)=11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8743167" y="1821745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11407556" y="1821745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10449835" y="1813393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9615813" y="1813394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0788038" y="1022406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9189927" y="1022406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9954016" y="207431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10" idx="4"/>
            <a:endCxn id="9" idx="7"/>
          </p:cNvCxnSpPr>
          <p:nvPr/>
        </p:nvCxnSpPr>
        <p:spPr>
          <a:xfrm flipH="1">
            <a:off x="9478601" y="520582"/>
            <a:ext cx="644517" cy="547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10" idx="4"/>
            <a:endCxn id="8" idx="1"/>
          </p:cNvCxnSpPr>
          <p:nvPr/>
        </p:nvCxnSpPr>
        <p:spPr>
          <a:xfrm>
            <a:off x="10123118" y="520582"/>
            <a:ext cx="714449" cy="547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endCxn id="4" idx="7"/>
          </p:cNvCxnSpPr>
          <p:nvPr/>
        </p:nvCxnSpPr>
        <p:spPr>
          <a:xfrm flipH="1">
            <a:off x="9031841" y="1335557"/>
            <a:ext cx="240319" cy="5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9" idx="4"/>
            <a:endCxn id="7" idx="0"/>
          </p:cNvCxnSpPr>
          <p:nvPr/>
        </p:nvCxnSpPr>
        <p:spPr>
          <a:xfrm>
            <a:off x="9359029" y="1335557"/>
            <a:ext cx="425886" cy="477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8" idx="4"/>
            <a:endCxn id="6" idx="0"/>
          </p:cNvCxnSpPr>
          <p:nvPr/>
        </p:nvCxnSpPr>
        <p:spPr>
          <a:xfrm flipH="1">
            <a:off x="10618937" y="1335557"/>
            <a:ext cx="338203" cy="477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8" idx="4"/>
            <a:endCxn id="5" idx="0"/>
          </p:cNvCxnSpPr>
          <p:nvPr/>
        </p:nvCxnSpPr>
        <p:spPr>
          <a:xfrm>
            <a:off x="10957140" y="1335557"/>
            <a:ext cx="619518" cy="486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8743167" y="3924961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1407556" y="3924961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f</a:t>
            </a:r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10449835" y="3916609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9615813" y="3916610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10788038" y="3125622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9189927" y="3125622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9954016" y="2310647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1" name="直線矢印コネクタ 30"/>
          <p:cNvCxnSpPr>
            <a:stCxn id="30" idx="4"/>
            <a:endCxn id="29" idx="7"/>
          </p:cNvCxnSpPr>
          <p:nvPr/>
        </p:nvCxnSpPr>
        <p:spPr>
          <a:xfrm flipH="1">
            <a:off x="9478601" y="2623798"/>
            <a:ext cx="644517" cy="547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30" idx="4"/>
            <a:endCxn id="28" idx="1"/>
          </p:cNvCxnSpPr>
          <p:nvPr/>
        </p:nvCxnSpPr>
        <p:spPr>
          <a:xfrm>
            <a:off x="10123118" y="2623798"/>
            <a:ext cx="714449" cy="547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>
            <a:endCxn id="24" idx="7"/>
          </p:cNvCxnSpPr>
          <p:nvPr/>
        </p:nvCxnSpPr>
        <p:spPr>
          <a:xfrm flipH="1">
            <a:off x="9031841" y="3438773"/>
            <a:ext cx="240319" cy="5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29" idx="4"/>
            <a:endCxn id="27" idx="0"/>
          </p:cNvCxnSpPr>
          <p:nvPr/>
        </p:nvCxnSpPr>
        <p:spPr>
          <a:xfrm>
            <a:off x="9359029" y="3438773"/>
            <a:ext cx="425886" cy="477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28" idx="4"/>
            <a:endCxn id="26" idx="0"/>
          </p:cNvCxnSpPr>
          <p:nvPr/>
        </p:nvCxnSpPr>
        <p:spPr>
          <a:xfrm flipH="1">
            <a:off x="10618937" y="3438773"/>
            <a:ext cx="338203" cy="477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28" idx="4"/>
            <a:endCxn id="25" idx="0"/>
          </p:cNvCxnSpPr>
          <p:nvPr/>
        </p:nvCxnSpPr>
        <p:spPr>
          <a:xfrm>
            <a:off x="10957140" y="3438773"/>
            <a:ext cx="619518" cy="486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/>
          <p:cNvSpPr/>
          <p:nvPr/>
        </p:nvSpPr>
        <p:spPr>
          <a:xfrm>
            <a:off x="8404964" y="4526209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41" name="円/楕円 40"/>
          <p:cNvSpPr/>
          <p:nvPr/>
        </p:nvSpPr>
        <p:spPr>
          <a:xfrm>
            <a:off x="9457148" y="4526209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9963932" y="4517647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8912268" y="4540214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cxnSp>
        <p:nvCxnSpPr>
          <p:cNvPr id="45" name="直線矢印コネクタ 44"/>
          <p:cNvCxnSpPr>
            <a:stCxn id="24" idx="4"/>
            <a:endCxn id="40" idx="0"/>
          </p:cNvCxnSpPr>
          <p:nvPr/>
        </p:nvCxnSpPr>
        <p:spPr>
          <a:xfrm flipH="1">
            <a:off x="8574066" y="4238112"/>
            <a:ext cx="338203" cy="288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24" idx="4"/>
            <a:endCxn id="43" idx="0"/>
          </p:cNvCxnSpPr>
          <p:nvPr/>
        </p:nvCxnSpPr>
        <p:spPr>
          <a:xfrm>
            <a:off x="8912269" y="4238112"/>
            <a:ext cx="169101" cy="302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27" idx="4"/>
            <a:endCxn id="41" idx="0"/>
          </p:cNvCxnSpPr>
          <p:nvPr/>
        </p:nvCxnSpPr>
        <p:spPr>
          <a:xfrm flipH="1">
            <a:off x="9626250" y="4229761"/>
            <a:ext cx="158665" cy="296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27" idx="4"/>
            <a:endCxn id="42" idx="0"/>
          </p:cNvCxnSpPr>
          <p:nvPr/>
        </p:nvCxnSpPr>
        <p:spPr>
          <a:xfrm>
            <a:off x="9784915" y="4229761"/>
            <a:ext cx="348119" cy="287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9457148" y="520582"/>
            <a:ext cx="32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0500984" y="495936"/>
            <a:ext cx="32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0404947" y="1287486"/>
            <a:ext cx="32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735335" y="1318768"/>
            <a:ext cx="32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255883" y="1250118"/>
            <a:ext cx="44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9591803" y="1314847"/>
            <a:ext cx="32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22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9997" y="89352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 Construction of a Huffman code using a tree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9788" y="1181376"/>
            <a:ext cx="10515600" cy="5432365"/>
          </a:xfrm>
        </p:spPr>
        <p:txBody>
          <a:bodyPr>
            <a:normAutofit lnSpcReduction="10000"/>
          </a:bodyPr>
          <a:lstStyle/>
          <a:p>
            <a:r>
              <a:rPr lang="en-US" altLang="ja-JP" dirty="0" err="1"/>
              <a:t>freq</a:t>
            </a:r>
            <a:r>
              <a:rPr lang="en-US" altLang="ja-JP" dirty="0"/>
              <a:t>(a)= 9</a:t>
            </a:r>
            <a:r>
              <a:rPr lang="en-US" altLang="ja-JP" dirty="0" smtClean="0"/>
              <a:t>, </a:t>
            </a:r>
            <a:r>
              <a:rPr lang="en-US" altLang="ja-JP" dirty="0" err="1"/>
              <a:t>freq</a:t>
            </a:r>
            <a:r>
              <a:rPr lang="en-US" altLang="ja-JP" dirty="0"/>
              <a:t>(b)=1, </a:t>
            </a:r>
            <a:r>
              <a:rPr lang="en-US" altLang="ja-JP" dirty="0" err="1"/>
              <a:t>freq</a:t>
            </a:r>
            <a:r>
              <a:rPr lang="en-US" altLang="ja-JP" dirty="0"/>
              <a:t>(c)=2, </a:t>
            </a:r>
            <a:r>
              <a:rPr lang="en-US" altLang="ja-JP" dirty="0" err="1"/>
              <a:t>freq</a:t>
            </a:r>
            <a:r>
              <a:rPr lang="en-US" altLang="ja-JP" dirty="0"/>
              <a:t>(d)= 12, </a:t>
            </a:r>
            <a:r>
              <a:rPr lang="en-US" altLang="ja-JP" dirty="0" err="1"/>
              <a:t>frq</a:t>
            </a:r>
            <a:r>
              <a:rPr lang="en-US" altLang="ja-JP" dirty="0"/>
              <a:t>(e)=40, </a:t>
            </a:r>
            <a:r>
              <a:rPr lang="en-US" altLang="ja-JP" dirty="0" err="1"/>
              <a:t>freq</a:t>
            </a:r>
            <a:r>
              <a:rPr lang="en-US" altLang="ja-JP" dirty="0"/>
              <a:t>(f)=8, </a:t>
            </a:r>
            <a:r>
              <a:rPr lang="en-US" altLang="ja-JP" dirty="0" err="1"/>
              <a:t>freq</a:t>
            </a:r>
            <a:r>
              <a:rPr lang="en-US" altLang="ja-JP" dirty="0"/>
              <a:t>(g)=17, </a:t>
            </a:r>
            <a:r>
              <a:rPr lang="en-US" altLang="ja-JP" dirty="0" err="1"/>
              <a:t>freq</a:t>
            </a:r>
            <a:r>
              <a:rPr lang="en-US" altLang="ja-JP" dirty="0"/>
              <a:t>(h)= 7  (in percent) </a:t>
            </a:r>
            <a:endParaRPr lang="en-US" altLang="ja-JP" dirty="0" smtClean="0"/>
          </a:p>
          <a:p>
            <a:r>
              <a:rPr lang="en-US" altLang="ja-JP" dirty="0" smtClean="0"/>
              <a:t>Find the smallest frequency pair, and  unite</a:t>
            </a:r>
          </a:p>
          <a:p>
            <a:pPr lvl="1"/>
            <a:r>
              <a:rPr lang="en-US" altLang="ja-JP" dirty="0" smtClean="0"/>
              <a:t>b and c,  </a:t>
            </a:r>
            <a:r>
              <a:rPr lang="en-US" altLang="ja-JP" dirty="0" err="1" smtClean="0"/>
              <a:t>freq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b+c</a:t>
            </a:r>
            <a:r>
              <a:rPr lang="en-US" altLang="ja-JP" dirty="0" smtClean="0"/>
              <a:t>)= 3 </a:t>
            </a:r>
          </a:p>
          <a:p>
            <a:pPr lvl="1"/>
            <a:r>
              <a:rPr lang="en-US" altLang="ja-JP" dirty="0" smtClean="0"/>
              <a:t> </a:t>
            </a:r>
            <a:r>
              <a:rPr lang="en-US" altLang="ja-JP" dirty="0" err="1" smtClean="0"/>
              <a:t>b+c</a:t>
            </a:r>
            <a:r>
              <a:rPr lang="en-US" altLang="ja-JP" dirty="0" smtClean="0"/>
              <a:t> and h,  </a:t>
            </a:r>
            <a:r>
              <a:rPr lang="en-US" altLang="ja-JP" dirty="0" err="1" smtClean="0"/>
              <a:t>freq</a:t>
            </a:r>
            <a:r>
              <a:rPr lang="en-US" altLang="ja-JP" dirty="0" smtClean="0"/>
              <a:t>((</a:t>
            </a:r>
            <a:r>
              <a:rPr lang="en-US" altLang="ja-JP" dirty="0" err="1" smtClean="0"/>
              <a:t>b+c</a:t>
            </a:r>
            <a:r>
              <a:rPr lang="en-US" altLang="ja-JP" dirty="0" smtClean="0"/>
              <a:t>)+h)=10</a:t>
            </a:r>
          </a:p>
          <a:p>
            <a:pPr lvl="1"/>
            <a:r>
              <a:rPr lang="en-US" altLang="ja-JP" dirty="0" smtClean="0"/>
              <a:t> a and f , </a:t>
            </a:r>
            <a:r>
              <a:rPr lang="en-US" altLang="ja-JP" dirty="0" err="1" smtClean="0"/>
              <a:t>freq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a+f</a:t>
            </a:r>
            <a:r>
              <a:rPr lang="en-US" altLang="ja-JP" dirty="0" smtClean="0"/>
              <a:t>)= 17 </a:t>
            </a:r>
          </a:p>
          <a:p>
            <a:pPr lvl="1"/>
            <a:r>
              <a:rPr lang="en-US" altLang="ja-JP" dirty="0" smtClean="0"/>
              <a:t>(</a:t>
            </a:r>
            <a:r>
              <a:rPr lang="en-US" altLang="ja-JP" dirty="0" err="1" smtClean="0"/>
              <a:t>b+c</a:t>
            </a:r>
            <a:r>
              <a:rPr lang="en-US" altLang="ja-JP" dirty="0" smtClean="0"/>
              <a:t>)+h and d,  </a:t>
            </a:r>
            <a:r>
              <a:rPr lang="en-US" altLang="ja-JP" dirty="0" err="1" smtClean="0"/>
              <a:t>freq</a:t>
            </a:r>
            <a:r>
              <a:rPr lang="en-US" altLang="ja-JP" dirty="0" smtClean="0"/>
              <a:t>(((</a:t>
            </a:r>
            <a:r>
              <a:rPr lang="en-US" altLang="ja-JP" dirty="0" err="1" smtClean="0"/>
              <a:t>b+c</a:t>
            </a:r>
            <a:r>
              <a:rPr lang="en-US" altLang="ja-JP" dirty="0" smtClean="0"/>
              <a:t>)+ h)+ d) = 22</a:t>
            </a:r>
          </a:p>
          <a:p>
            <a:pPr lvl="1"/>
            <a:r>
              <a:rPr lang="en-US" altLang="ja-JP" dirty="0" smtClean="0"/>
              <a:t>g and (</a:t>
            </a:r>
            <a:r>
              <a:rPr lang="en-US" altLang="ja-JP" dirty="0" err="1" smtClean="0"/>
              <a:t>a+f</a:t>
            </a:r>
            <a:r>
              <a:rPr lang="en-US" altLang="ja-JP" dirty="0" smtClean="0"/>
              <a:t>),  </a:t>
            </a:r>
            <a:r>
              <a:rPr lang="en-US" altLang="ja-JP" dirty="0" err="1" smtClean="0"/>
              <a:t>freq</a:t>
            </a:r>
            <a:r>
              <a:rPr lang="en-US" altLang="ja-JP" dirty="0" smtClean="0"/>
              <a:t> (g+(</a:t>
            </a:r>
            <a:r>
              <a:rPr lang="en-US" altLang="ja-JP" dirty="0" err="1" smtClean="0"/>
              <a:t>a+f</a:t>
            </a:r>
            <a:r>
              <a:rPr lang="en-US" altLang="ja-JP" dirty="0" smtClean="0"/>
              <a:t>))= 34</a:t>
            </a:r>
          </a:p>
          <a:p>
            <a:pPr lvl="1"/>
            <a:r>
              <a:rPr lang="en-US" altLang="ja-JP" dirty="0" smtClean="0"/>
              <a:t>g+(</a:t>
            </a:r>
            <a:r>
              <a:rPr lang="en-US" altLang="ja-JP" dirty="0" err="1" smtClean="0"/>
              <a:t>a+f</a:t>
            </a:r>
            <a:r>
              <a:rPr lang="en-US" altLang="ja-JP" dirty="0" smtClean="0"/>
              <a:t>) and ((</a:t>
            </a:r>
            <a:r>
              <a:rPr lang="en-US" altLang="ja-JP" dirty="0" err="1" smtClean="0"/>
              <a:t>b+c</a:t>
            </a:r>
            <a:r>
              <a:rPr lang="en-US" altLang="ja-JP" dirty="0" smtClean="0"/>
              <a:t>)+ h)+ d)</a:t>
            </a:r>
          </a:p>
          <a:p>
            <a:pPr marL="457200" lvl="1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en-US" altLang="ja-JP" dirty="0" err="1" smtClean="0"/>
              <a:t>freq</a:t>
            </a:r>
            <a:r>
              <a:rPr lang="pt-BR" altLang="ja-JP" dirty="0"/>
              <a:t>((g+(a+f)) + (((b+c)+ h)+ d)) </a:t>
            </a:r>
            <a:r>
              <a:rPr lang="en-US" altLang="ja-JP" dirty="0" smtClean="0"/>
              <a:t>= 56</a:t>
            </a:r>
          </a:p>
          <a:p>
            <a:pPr lvl="1"/>
            <a:r>
              <a:rPr lang="en-US" altLang="ja-JP" dirty="0" smtClean="0"/>
              <a:t>Finally, e and the above one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c(a)= 0000, c(e)= 1 </a:t>
            </a:r>
          </a:p>
          <a:p>
            <a:r>
              <a:rPr lang="en-US" altLang="ja-JP" dirty="0" smtClean="0"/>
              <a:t>What is c(b) and c(d)? </a:t>
            </a:r>
            <a:endParaRPr lang="en-US" altLang="ja-JP" dirty="0"/>
          </a:p>
        </p:txBody>
      </p:sp>
      <p:sp>
        <p:nvSpPr>
          <p:cNvPr id="4" name="円/楕円 3"/>
          <p:cNvSpPr/>
          <p:nvPr/>
        </p:nvSpPr>
        <p:spPr>
          <a:xfrm>
            <a:off x="7775795" y="3799751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7712153" y="5281783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f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6803449" y="5228993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10118849" y="3813967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0508813" y="3008763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8910702" y="3008763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9674791" y="2193788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" name="直線矢印コネクタ 10"/>
          <p:cNvCxnSpPr>
            <a:stCxn id="10" idx="4"/>
            <a:endCxn id="9" idx="7"/>
          </p:cNvCxnSpPr>
          <p:nvPr/>
        </p:nvCxnSpPr>
        <p:spPr>
          <a:xfrm flipH="1">
            <a:off x="9199376" y="2506939"/>
            <a:ext cx="644517" cy="547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10" idx="4"/>
            <a:endCxn id="8" idx="1"/>
          </p:cNvCxnSpPr>
          <p:nvPr/>
        </p:nvCxnSpPr>
        <p:spPr>
          <a:xfrm>
            <a:off x="9843893" y="2506939"/>
            <a:ext cx="714449" cy="547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9" idx="3"/>
            <a:endCxn id="4" idx="7"/>
          </p:cNvCxnSpPr>
          <p:nvPr/>
        </p:nvCxnSpPr>
        <p:spPr>
          <a:xfrm flipH="1">
            <a:off x="8064469" y="3276054"/>
            <a:ext cx="895762" cy="569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9" idx="4"/>
            <a:endCxn id="7" idx="0"/>
          </p:cNvCxnSpPr>
          <p:nvPr/>
        </p:nvCxnSpPr>
        <p:spPr>
          <a:xfrm>
            <a:off x="9079804" y="3321914"/>
            <a:ext cx="1208147" cy="492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endCxn id="6" idx="0"/>
          </p:cNvCxnSpPr>
          <p:nvPr/>
        </p:nvCxnSpPr>
        <p:spPr>
          <a:xfrm flipH="1">
            <a:off x="6972551" y="4770331"/>
            <a:ext cx="570502" cy="45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7" idx="4"/>
            <a:endCxn id="5" idx="0"/>
          </p:cNvCxnSpPr>
          <p:nvPr/>
        </p:nvCxnSpPr>
        <p:spPr>
          <a:xfrm>
            <a:off x="7606694" y="4714150"/>
            <a:ext cx="274561" cy="567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7437592" y="4400999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9300088" y="4415003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11016117" y="4415004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7944896" y="4415004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>
            <a:stCxn id="4" idx="4"/>
            <a:endCxn id="17" idx="0"/>
          </p:cNvCxnSpPr>
          <p:nvPr/>
        </p:nvCxnSpPr>
        <p:spPr>
          <a:xfrm flipH="1">
            <a:off x="7606694" y="4112902"/>
            <a:ext cx="338203" cy="288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4" idx="4"/>
            <a:endCxn id="20" idx="0"/>
          </p:cNvCxnSpPr>
          <p:nvPr/>
        </p:nvCxnSpPr>
        <p:spPr>
          <a:xfrm>
            <a:off x="7944897" y="4112902"/>
            <a:ext cx="169101" cy="302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7" idx="3"/>
            <a:endCxn id="18" idx="7"/>
          </p:cNvCxnSpPr>
          <p:nvPr/>
        </p:nvCxnSpPr>
        <p:spPr>
          <a:xfrm flipH="1">
            <a:off x="9588762" y="4081258"/>
            <a:ext cx="579616" cy="379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7" idx="4"/>
            <a:endCxn id="19" idx="0"/>
          </p:cNvCxnSpPr>
          <p:nvPr/>
        </p:nvCxnSpPr>
        <p:spPr>
          <a:xfrm>
            <a:off x="10287951" y="4127118"/>
            <a:ext cx="897268" cy="287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150784" y="2627072"/>
            <a:ext cx="269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((g+(</a:t>
            </a:r>
            <a:r>
              <a:rPr lang="en-US" altLang="ja-JP" dirty="0" err="1"/>
              <a:t>a+f</a:t>
            </a:r>
            <a:r>
              <a:rPr lang="en-US" altLang="ja-JP" dirty="0"/>
              <a:t>)) + (((</a:t>
            </a:r>
            <a:r>
              <a:rPr lang="en-US" altLang="ja-JP" dirty="0" err="1"/>
              <a:t>b+c</a:t>
            </a:r>
            <a:r>
              <a:rPr lang="en-US" altLang="ja-JP" dirty="0"/>
              <a:t>)+ h)+ d))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739863" y="3479519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(</a:t>
            </a:r>
            <a:r>
              <a:rPr lang="en-US" altLang="ja-JP" dirty="0" smtClean="0"/>
              <a:t>(</a:t>
            </a:r>
            <a:r>
              <a:rPr lang="en-US" altLang="ja-JP" dirty="0" err="1"/>
              <a:t>b+c</a:t>
            </a:r>
            <a:r>
              <a:rPr lang="en-US" altLang="ja-JP" dirty="0"/>
              <a:t>)+ h)+ </a:t>
            </a:r>
            <a:r>
              <a:rPr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64949" y="3464034"/>
            <a:ext cx="85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</a:t>
            </a:r>
            <a:r>
              <a:rPr lang="en-US" altLang="ja-JP" dirty="0"/>
              <a:t>+(</a:t>
            </a:r>
            <a:r>
              <a:rPr lang="en-US" altLang="ja-JP" dirty="0" err="1"/>
              <a:t>a+f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074265" y="4072284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a+f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947756" y="4054197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/>
              <a:t>b+c</a:t>
            </a:r>
            <a:r>
              <a:rPr lang="en-US" altLang="ja-JP" dirty="0"/>
              <a:t>)+ </a:t>
            </a:r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50" name="円/楕円 49"/>
          <p:cNvSpPr/>
          <p:nvPr/>
        </p:nvSpPr>
        <p:spPr>
          <a:xfrm>
            <a:off x="8854255" y="5281708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円/楕円 50"/>
          <p:cNvSpPr/>
          <p:nvPr/>
        </p:nvSpPr>
        <p:spPr>
          <a:xfrm>
            <a:off x="9254104" y="6157752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52" name="円/楕円 51"/>
          <p:cNvSpPr/>
          <p:nvPr/>
        </p:nvSpPr>
        <p:spPr>
          <a:xfrm>
            <a:off x="8470641" y="6157752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53" name="円/楕円 52"/>
          <p:cNvSpPr/>
          <p:nvPr/>
        </p:nvSpPr>
        <p:spPr>
          <a:xfrm>
            <a:off x="9729555" y="5281707"/>
            <a:ext cx="338203" cy="313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cxnSp>
        <p:nvCxnSpPr>
          <p:cNvPr id="55" name="直線矢印コネクタ 54"/>
          <p:cNvCxnSpPr>
            <a:endCxn id="50" idx="0"/>
          </p:cNvCxnSpPr>
          <p:nvPr/>
        </p:nvCxnSpPr>
        <p:spPr>
          <a:xfrm flipH="1">
            <a:off x="9023357" y="4770331"/>
            <a:ext cx="399848" cy="511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endCxn id="53" idx="0"/>
          </p:cNvCxnSpPr>
          <p:nvPr/>
        </p:nvCxnSpPr>
        <p:spPr>
          <a:xfrm>
            <a:off x="9469189" y="4757274"/>
            <a:ext cx="429468" cy="524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endCxn id="52" idx="0"/>
          </p:cNvCxnSpPr>
          <p:nvPr/>
        </p:nvCxnSpPr>
        <p:spPr>
          <a:xfrm flipH="1">
            <a:off x="8639743" y="5594858"/>
            <a:ext cx="383613" cy="562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50" idx="4"/>
            <a:endCxn id="51" idx="0"/>
          </p:cNvCxnSpPr>
          <p:nvPr/>
        </p:nvCxnSpPr>
        <p:spPr>
          <a:xfrm>
            <a:off x="9023357" y="5594859"/>
            <a:ext cx="399849" cy="562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7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Exercise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Make a Huffman code for the following frequency</a:t>
            </a:r>
          </a:p>
          <a:p>
            <a:r>
              <a:rPr lang="en-US" altLang="ja-JP" dirty="0" err="1"/>
              <a:t>freq</a:t>
            </a:r>
            <a:r>
              <a:rPr lang="en-US" altLang="ja-JP" dirty="0"/>
              <a:t>(a)= </a:t>
            </a:r>
            <a:r>
              <a:rPr lang="en-US" altLang="ja-JP" dirty="0" smtClean="0"/>
              <a:t>5, </a:t>
            </a:r>
            <a:r>
              <a:rPr lang="en-US" altLang="ja-JP" dirty="0" err="1"/>
              <a:t>freq</a:t>
            </a:r>
            <a:r>
              <a:rPr lang="en-US" altLang="ja-JP" dirty="0"/>
              <a:t>(b)=1, </a:t>
            </a:r>
            <a:r>
              <a:rPr lang="en-US" altLang="ja-JP" dirty="0" err="1"/>
              <a:t>freq</a:t>
            </a:r>
            <a:r>
              <a:rPr lang="en-US" altLang="ja-JP" dirty="0"/>
              <a:t>(c)=2, </a:t>
            </a:r>
            <a:r>
              <a:rPr lang="en-US" altLang="ja-JP" dirty="0" err="1"/>
              <a:t>freq</a:t>
            </a:r>
            <a:r>
              <a:rPr lang="en-US" altLang="ja-JP" dirty="0"/>
              <a:t>(d)= 12, </a:t>
            </a:r>
            <a:r>
              <a:rPr lang="en-US" altLang="ja-JP" dirty="0" err="1"/>
              <a:t>frq</a:t>
            </a:r>
            <a:r>
              <a:rPr lang="en-US" altLang="ja-JP" dirty="0"/>
              <a:t>(e</a:t>
            </a:r>
            <a:r>
              <a:rPr lang="en-US" altLang="ja-JP" dirty="0" smtClean="0"/>
              <a:t>)=25, </a:t>
            </a:r>
            <a:r>
              <a:rPr lang="en-US" altLang="ja-JP" dirty="0" err="1"/>
              <a:t>freq</a:t>
            </a:r>
            <a:r>
              <a:rPr lang="en-US" altLang="ja-JP" dirty="0"/>
              <a:t>(f</a:t>
            </a:r>
            <a:r>
              <a:rPr lang="en-US" altLang="ja-JP" dirty="0" smtClean="0"/>
              <a:t>)=6, </a:t>
            </a:r>
            <a:r>
              <a:rPr lang="en-US" altLang="ja-JP" dirty="0" err="1"/>
              <a:t>freq</a:t>
            </a:r>
            <a:r>
              <a:rPr lang="en-US" altLang="ja-JP" dirty="0"/>
              <a:t>(g)=</a:t>
            </a:r>
            <a:r>
              <a:rPr lang="en-US" altLang="ja-JP" dirty="0" smtClean="0"/>
              <a:t>14, </a:t>
            </a:r>
            <a:r>
              <a:rPr lang="en-US" altLang="ja-JP" dirty="0" err="1"/>
              <a:t>freq</a:t>
            </a:r>
            <a:r>
              <a:rPr lang="en-US" altLang="ja-JP" dirty="0"/>
              <a:t>(h)= 7  (in percent)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48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2070</Words>
  <Application>Microsoft Office PowerPoint</Application>
  <PresentationFormat>ワイド画面</PresentationFormat>
  <Paragraphs>440</Paragraphs>
  <Slides>31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Comic Sans MS</vt:lpstr>
      <vt:lpstr>Wingdings</vt:lpstr>
      <vt:lpstr>Office テーマ</vt:lpstr>
      <vt:lpstr>Data Compression</vt:lpstr>
      <vt:lpstr>   “The Gold-Bug”</vt:lpstr>
      <vt:lpstr>     ASCII (American Standard  Code for Information Interchange)</vt:lpstr>
      <vt:lpstr>     Morse code </vt:lpstr>
      <vt:lpstr>PowerPoint プレゼンテーション</vt:lpstr>
      <vt:lpstr>　　Huffman code</vt:lpstr>
      <vt:lpstr>　Huffman code and tree </vt:lpstr>
      <vt:lpstr> Construction of a Huffman code using a tree</vt:lpstr>
      <vt:lpstr> Exercise</vt:lpstr>
      <vt:lpstr>           Extension of Huffman code</vt:lpstr>
      <vt:lpstr>  LZV compression  (bzip)</vt:lpstr>
      <vt:lpstr>　　Sructures and computation</vt:lpstr>
      <vt:lpstr>  Decision diagram</vt:lpstr>
      <vt:lpstr>  BDD (Bounded Decision Diagram)</vt:lpstr>
      <vt:lpstr>  BDD (Bounded Decision Diagram)</vt:lpstr>
      <vt:lpstr>　How to represent a set of structures?</vt:lpstr>
      <vt:lpstr> ZDD: Zero- suppressed decision diagram</vt:lpstr>
      <vt:lpstr>   Gigantic data compression possible?</vt:lpstr>
      <vt:lpstr> BDD and ZDD:  Compressed structures to represent a set of combinations</vt:lpstr>
      <vt:lpstr>　Compression of structured data　</vt:lpstr>
      <vt:lpstr> Properties of BDD/ZDD</vt:lpstr>
      <vt:lpstr>  Power of ZDD</vt:lpstr>
      <vt:lpstr>  Research on BDD and ZDD </vt:lpstr>
      <vt:lpstr> Applications (1):  Data Mining</vt:lpstr>
      <vt:lpstr> Finding all frequent Item sets </vt:lpstr>
      <vt:lpstr> Applications (2)</vt:lpstr>
      <vt:lpstr>Application (3)</vt:lpstr>
      <vt:lpstr>Application (3)</vt:lpstr>
      <vt:lpstr> Using the logical operation of ZDD</vt:lpstr>
      <vt:lpstr> Dense ZDD</vt:lpstr>
      <vt:lpstr>　　Beauty of computation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Compression</dc:title>
  <dc:creator>徳山豪</dc:creator>
  <cp:lastModifiedBy>徳山豪</cp:lastModifiedBy>
  <cp:revision>56</cp:revision>
  <cp:lastPrinted>2016-12-19T00:57:25Z</cp:lastPrinted>
  <dcterms:created xsi:type="dcterms:W3CDTF">2016-12-03T12:04:53Z</dcterms:created>
  <dcterms:modified xsi:type="dcterms:W3CDTF">2017-11-05T14:57:20Z</dcterms:modified>
</cp:coreProperties>
</file>