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  <p:sldMasterId id="2147483663" r:id="rId3"/>
    <p:sldMasterId id="2147483695" r:id="rId4"/>
  </p:sldMasterIdLst>
  <p:notesMasterIdLst>
    <p:notesMasterId r:id="rId57"/>
  </p:notesMasterIdLst>
  <p:handoutMasterIdLst>
    <p:handoutMasterId r:id="rId58"/>
  </p:handoutMasterIdLst>
  <p:sldIdLst>
    <p:sldId id="258" r:id="rId5"/>
    <p:sldId id="261" r:id="rId6"/>
    <p:sldId id="262" r:id="rId7"/>
    <p:sldId id="312" r:id="rId8"/>
    <p:sldId id="313" r:id="rId9"/>
    <p:sldId id="311" r:id="rId10"/>
    <p:sldId id="263" r:id="rId11"/>
    <p:sldId id="343" r:id="rId12"/>
    <p:sldId id="303" r:id="rId13"/>
    <p:sldId id="309" r:id="rId14"/>
    <p:sldId id="264" r:id="rId15"/>
    <p:sldId id="308" r:id="rId16"/>
    <p:sldId id="265" r:id="rId17"/>
    <p:sldId id="266" r:id="rId18"/>
    <p:sldId id="267" r:id="rId19"/>
    <p:sldId id="268" r:id="rId20"/>
    <p:sldId id="270" r:id="rId21"/>
    <p:sldId id="317" r:id="rId22"/>
    <p:sldId id="290" r:id="rId23"/>
    <p:sldId id="272" r:id="rId24"/>
    <p:sldId id="273" r:id="rId25"/>
    <p:sldId id="274" r:id="rId26"/>
    <p:sldId id="275" r:id="rId27"/>
    <p:sldId id="276" r:id="rId28"/>
    <p:sldId id="310" r:id="rId29"/>
    <p:sldId id="278" r:id="rId30"/>
    <p:sldId id="282" r:id="rId31"/>
    <p:sldId id="292" r:id="rId32"/>
    <p:sldId id="341" r:id="rId33"/>
    <p:sldId id="294" r:id="rId34"/>
    <p:sldId id="295" r:id="rId35"/>
    <p:sldId id="296" r:id="rId36"/>
    <p:sldId id="297" r:id="rId37"/>
    <p:sldId id="319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42" r:id="rId46"/>
    <p:sldId id="330" r:id="rId47"/>
    <p:sldId id="331" r:id="rId48"/>
    <p:sldId id="332" r:id="rId49"/>
    <p:sldId id="333" r:id="rId50"/>
    <p:sldId id="338" r:id="rId51"/>
    <p:sldId id="302" r:id="rId52"/>
    <p:sldId id="277" r:id="rId53"/>
    <p:sldId id="285" r:id="rId54"/>
    <p:sldId id="286" r:id="rId55"/>
    <p:sldId id="287" r:id="rId56"/>
  </p:sldIdLst>
  <p:sldSz cx="9144000" cy="6858000" type="screen4x3"/>
  <p:notesSz cx="9945688" cy="6858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CCFF"/>
    <a:srgbClr val="CCFF33"/>
    <a:srgbClr val="FF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66" autoAdjust="0"/>
  </p:normalViewPr>
  <p:slideViewPr>
    <p:cSldViewPr>
      <p:cViewPr varScale="1">
        <p:scale>
          <a:sx n="79" d="100"/>
          <a:sy n="79" d="100"/>
        </p:scale>
        <p:origin x="8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10658" cy="344279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2686" y="1"/>
            <a:ext cx="4310657" cy="344279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E6B32564-7364-457A-A7BC-E25A7A2A8868}" type="datetimeFigureOut">
              <a:rPr kumimoji="1" lang="ja-JP" altLang="en-US" smtClean="0"/>
              <a:t>2015/4/13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513721"/>
            <a:ext cx="4310658" cy="344279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2686" y="6513721"/>
            <a:ext cx="4310657" cy="344279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37357672-6C2F-4155-95F9-EDAE19C6B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43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10658" cy="3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kumimoji="1" sz="1200"/>
            </a:lvl1pPr>
          </a:lstStyle>
          <a:p>
            <a:endParaRPr lang="en-US" altLang="ja-JP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686" y="1"/>
            <a:ext cx="4310657" cy="3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endParaRPr lang="en-US" altLang="ja-JP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9138" y="514350"/>
            <a:ext cx="3429000" cy="2573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866" y="3257412"/>
            <a:ext cx="7957957" cy="308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13721"/>
            <a:ext cx="4310658" cy="3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kumimoji="1" sz="1200"/>
            </a:lvl1pPr>
          </a:lstStyle>
          <a:p>
            <a:endParaRPr lang="en-US" altLang="ja-JP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686" y="6513721"/>
            <a:ext cx="4310657" cy="3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660A5C6D-C160-47B3-A6C2-B1BFE39D9C3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2407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0E095-BBEB-4B72-82E7-1E009785BD89}" type="slidenum">
              <a:rPr lang="en-US" altLang="ja-JP"/>
              <a:pPr/>
              <a:t>1</a:t>
            </a:fld>
            <a:endParaRPr lang="en-US" altLang="ja-JP" dirty="0"/>
          </a:p>
        </p:txBody>
      </p:sp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5632686" y="6513721"/>
            <a:ext cx="4310657" cy="3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46" tIns="46273" rIns="92546" bIns="46273" anchor="b"/>
          <a:lstStyle/>
          <a:p>
            <a:pPr algn="r"/>
            <a:fld id="{1B6D1D8D-A4B9-4264-9894-7927066F43FE}" type="slidenum">
              <a:rPr kumimoji="1" lang="en-US" altLang="ja-JP" sz="1200">
                <a:latin typeface="Times New Roman" pitchFamily="18" charset="0"/>
              </a:rPr>
              <a:pPr algn="r"/>
              <a:t>1</a:t>
            </a:fld>
            <a:endParaRPr kumimoji="1" lang="en-US" altLang="ja-JP" sz="1200" dirty="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013662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43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44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45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46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47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A5C6D-C160-47B3-A6C2-B1BFE39D9C3E}" type="slidenum">
              <a:rPr lang="en-US" altLang="ja-JP" smtClean="0"/>
              <a:pPr/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825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35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36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37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38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39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40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41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73E7C02C-F00F-45DC-8267-31B21F53474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D9D09-DE9A-465C-B232-D27578D643B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BB554-76C6-44EC-8156-16B3565D0CD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802A3D-DA25-408C-8763-DEF1FEA3D2D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4972A-89CA-40FC-8136-82CFD496CFE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B32B9-BA33-4BBB-847D-5B55DBEC48D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27626-A2BF-4EC3-976C-DB20BE6D425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5AB78-6708-4A5D-9A69-AC3FA236C27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B5EDB-C4EA-4DCD-99CE-E2FF0CABEE6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1159B-1C8C-4253-B727-352B4A06A62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3E35D-8D3D-4BCE-B017-D23F57BE006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D3FB9-B75E-4BB7-B1A6-190AC494CD4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7885F-A9DE-4AAC-B675-C93C55C8D73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45DC6-01E7-4054-B931-5BD90F543BB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E68AD-634A-4244-83B8-0DBF65F675E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7BDC602-150C-4F0E-802D-AE9AF2B9711D}" type="slidenum">
              <a:rPr lang="en-US" altLang="ja-JP"/>
              <a:pPr/>
              <a:t>‹#›</a:t>
            </a:fld>
            <a:endParaRPr lang="en-US" altLang="ja-JP"/>
          </a:p>
        </p:txBody>
      </p:sp>
      <p:grpSp>
        <p:nvGrpSpPr>
          <p:cNvPr id="9319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93193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194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195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196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197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198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199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00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01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02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03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04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05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06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07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08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09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0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1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2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3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4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5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6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7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8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9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20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21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22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23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93224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FA47E-F1E4-4EBA-9038-F2DF13F238A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C9D98-999A-4272-BA4B-B5A4DFFDD5D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04793-E6B0-40F8-AD19-D5443F0DF58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403C5-3299-478C-83FD-AA8DD5F49FF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166DE-5597-4356-A072-6C196B8D54F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4FAEA-B769-4B51-BE5B-995EA375F20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9417E-E151-45EA-82A1-2AB3DE7E2FA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67F8-804D-44F5-BA4D-5F3B5829639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B36AE-9F77-466D-8E16-3855ADA3D85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E8C08-C5D6-4DE7-9159-69F958E817F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9FDAC-228D-434A-BB15-24628C4CD96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77B3-0228-45F4-B2A6-A1C9BB17ABC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889750" y="6492875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23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0F56-B01A-4C9D-856D-6FB9A5108B7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0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5353-F255-4764-BD79-487D8970984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28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ED30-A60A-44BC-B88A-E5E367F06A7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45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7235-8871-4B00-94B8-FB4CCCC06DE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320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B421-DD0A-49C3-A95D-34A91DB7FAA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8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2005D-7EE2-494F-AE12-6E5C2FC259C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0897-D810-4713-88E9-EAE37507045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03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4C99-7D58-4966-AECB-933EA404891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74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CA35-7236-4FE4-8D1C-D25B4F774B7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02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BAB5-06C7-463E-B378-141C7E1BEED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71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5318-8298-41AE-A5A0-4A4425408A9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2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CCF99-12BF-4A6F-9D81-DBA2AF3D42C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D0562-E8BB-4FA3-A1B8-4A05202B4E1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412A9-2F4D-4BF7-B78E-95B9303436D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40026-655B-4FF0-89AC-894F313A88A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03EAE-3242-499C-9E12-ABF54F27FB6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93C4AB0-1D63-4B4F-95A1-C15B35CDB02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156FBC2C-2DE8-4853-B557-5D0195A1FC8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ja-JP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ja-JP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8A17C93-0888-41AD-893D-9AECC0C72C20}" type="slidenum">
              <a:rPr lang="en-US" altLang="ja-JP"/>
              <a:pPr/>
              <a:t>‹#›</a:t>
            </a:fld>
            <a:endParaRPr lang="en-US" altLang="ja-JP"/>
          </a:p>
        </p:txBody>
      </p:sp>
      <p:grpSp>
        <p:nvGrpSpPr>
          <p:cNvPr id="9216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921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5E679F-FDD6-4C15-9C48-E42ABAF798E5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2015/4/13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734F26-AA3B-491E-964F-E7B335A62694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3095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s.is.tohoku.ac.jp/~jinhee/jyoho-10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wmf"/><Relationship Id="rId10" Type="http://schemas.openxmlformats.org/officeDocument/2006/relationships/image" Target="../media/image36.png"/><Relationship Id="rId4" Type="http://schemas.openxmlformats.org/officeDocument/2006/relationships/image" Target="../media/image31.wmf"/><Relationship Id="rId9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1.wmf"/><Relationship Id="rId11" Type="http://schemas.openxmlformats.org/officeDocument/2006/relationships/image" Target="../media/image37.png"/><Relationship Id="rId5" Type="http://schemas.openxmlformats.org/officeDocument/2006/relationships/image" Target="../media/image30.png"/><Relationship Id="rId10" Type="http://schemas.openxmlformats.org/officeDocument/2006/relationships/image" Target="../media/image36.png"/><Relationship Id="rId4" Type="http://schemas.openxmlformats.org/officeDocument/2006/relationships/image" Target="../media/image32.wmf"/><Relationship Id="rId9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s.is.tohoku.ac.jp/~jinhee/jyoho-10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cite.tohoku.ac.jp/icl/local/kiso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4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情報基礎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　　</a:t>
            </a:r>
            <a:b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第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回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284984"/>
            <a:ext cx="6248400" cy="2362200"/>
          </a:xfrm>
        </p:spPr>
        <p:txBody>
          <a:bodyPr/>
          <a:lstStyle/>
          <a:p>
            <a:r>
              <a:rPr lang="ja-JP" alt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徳山　豪</a:t>
            </a:r>
            <a:r>
              <a:rPr lang="ja-JP" altLang="en-US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</a:p>
          <a:p>
            <a:endParaRPr lang="ja-JP" alt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ja-JP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東北大学情報科学研究科</a:t>
            </a:r>
          </a:p>
          <a:p>
            <a:r>
              <a:rPr lang="ja-JP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システム情報科学専攻</a:t>
            </a:r>
          </a:p>
          <a:p>
            <a:r>
              <a:rPr lang="ja-JP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情報システム評価学分野</a:t>
            </a:r>
          </a:p>
        </p:txBody>
      </p:sp>
      <p:sp>
        <p:nvSpPr>
          <p:cNvPr id="7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467544" y="6165304"/>
            <a:ext cx="770465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endParaRPr kumimoji="1" lang="en-US" altLang="ja-JP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BDC602-150C-4F0E-802D-AE9AF2B9711D}" type="slidenum">
              <a:rPr lang="en-US" altLang="ja-JP" smtClean="0"/>
              <a:pPr/>
              <a:t>1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-180528" y="503312"/>
            <a:ext cx="7524328" cy="2133600"/>
          </a:xfrm>
        </p:spPr>
        <p:txBody>
          <a:bodyPr/>
          <a:lstStyle/>
          <a:p>
            <a:pPr lvl="0">
              <a:defRPr/>
            </a:pPr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情報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教育</a:t>
            </a:r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システムについて</a:t>
            </a:r>
            <a:endParaRPr lang="ja-JP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BDC602-150C-4F0E-802D-AE9AF2B9711D}" type="slidenum">
              <a:rPr lang="en-US" altLang="ja-JP" smtClean="0"/>
              <a:pPr/>
              <a:t>10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76672"/>
            <a:ext cx="7127875" cy="1068387"/>
          </a:xfrm>
        </p:spPr>
        <p:txBody>
          <a:bodyPr anchor="ctr"/>
          <a:lstStyle/>
          <a:p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学内の計算機の利用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8820150" cy="4897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dirty="0"/>
              <a:t>通常のパソコンと違う</a:t>
            </a:r>
          </a:p>
          <a:p>
            <a:pPr lvl="1">
              <a:lnSpc>
                <a:spcPct val="80000"/>
              </a:lnSpc>
            </a:pPr>
            <a:r>
              <a:rPr lang="ja-JP" altLang="en-US" dirty="0"/>
              <a:t>本講義はパソコン教室ではない</a:t>
            </a:r>
          </a:p>
          <a:p>
            <a:pPr lvl="1">
              <a:lnSpc>
                <a:spcPct val="80000"/>
              </a:lnSpc>
            </a:pPr>
            <a:r>
              <a:rPr lang="ja-JP" altLang="en-US" dirty="0"/>
              <a:t>倫理と責任感を持って利用すること　</a:t>
            </a:r>
          </a:p>
          <a:p>
            <a:pPr>
              <a:lnSpc>
                <a:spcPct val="80000"/>
              </a:lnSpc>
            </a:pPr>
            <a:r>
              <a:rPr lang="en-US" altLang="ja-JP" dirty="0"/>
              <a:t>LINUX</a:t>
            </a:r>
            <a:r>
              <a:rPr lang="ja-JP" altLang="en-US" dirty="0"/>
              <a:t>という基本システム</a:t>
            </a:r>
            <a:r>
              <a:rPr lang="en-US" altLang="ja-JP" dirty="0"/>
              <a:t>(Operations System</a:t>
            </a:r>
            <a:r>
              <a:rPr lang="ja-JP" altLang="en-US" dirty="0"/>
              <a:t>）</a:t>
            </a:r>
          </a:p>
          <a:p>
            <a:pPr lvl="1">
              <a:lnSpc>
                <a:spcPct val="80000"/>
              </a:lnSpc>
            </a:pPr>
            <a:r>
              <a:rPr lang="ja-JP" altLang="en-US" dirty="0"/>
              <a:t>コマンド</a:t>
            </a:r>
            <a:r>
              <a:rPr lang="en-US" altLang="ja-JP" dirty="0"/>
              <a:t>(</a:t>
            </a:r>
            <a:r>
              <a:rPr lang="ja-JP" altLang="en-US" dirty="0"/>
              <a:t>命令文）による制御</a:t>
            </a:r>
          </a:p>
          <a:p>
            <a:pPr lvl="1">
              <a:lnSpc>
                <a:spcPct val="80000"/>
              </a:lnSpc>
            </a:pPr>
            <a:r>
              <a:rPr lang="ja-JP" altLang="en-US" dirty="0"/>
              <a:t>メリット１：　セキュリティーが高い</a:t>
            </a:r>
          </a:p>
          <a:p>
            <a:pPr lvl="1">
              <a:lnSpc>
                <a:spcPct val="80000"/>
              </a:lnSpc>
            </a:pPr>
            <a:r>
              <a:rPr lang="ja-JP" altLang="en-US" dirty="0"/>
              <a:t>メリット２：　システムを「見る」</a:t>
            </a:r>
            <a:r>
              <a:rPr lang="en-US" altLang="ja-JP" dirty="0"/>
              <a:t>｢</a:t>
            </a:r>
            <a:r>
              <a:rPr lang="ja-JP" altLang="en-US" dirty="0"/>
              <a:t>触る」ことができる</a:t>
            </a:r>
          </a:p>
          <a:p>
            <a:pPr>
              <a:lnSpc>
                <a:spcPct val="80000"/>
              </a:lnSpc>
            </a:pPr>
            <a:r>
              <a:rPr lang="en-US" altLang="ja-JP" dirty="0"/>
              <a:t>WINDOWS</a:t>
            </a:r>
            <a:r>
              <a:rPr lang="ja-JP" altLang="en-US" dirty="0"/>
              <a:t>という基本システム</a:t>
            </a:r>
          </a:p>
          <a:p>
            <a:pPr lvl="1">
              <a:lnSpc>
                <a:spcPct val="80000"/>
              </a:lnSpc>
            </a:pPr>
            <a:r>
              <a:rPr lang="ja-JP" altLang="en-US" dirty="0"/>
              <a:t>アイコンとマウスクリックによる制御</a:t>
            </a:r>
          </a:p>
          <a:p>
            <a:pPr lvl="1">
              <a:lnSpc>
                <a:spcPct val="80000"/>
              </a:lnSpc>
            </a:pPr>
            <a:r>
              <a:rPr lang="ja-JP" altLang="en-US" dirty="0"/>
              <a:t>使いやすい便利なソフトウエア</a:t>
            </a:r>
          </a:p>
          <a:p>
            <a:pPr lvl="1">
              <a:lnSpc>
                <a:spcPct val="80000"/>
              </a:lnSpc>
            </a:pPr>
            <a:r>
              <a:rPr lang="ja-JP" altLang="en-US" dirty="0"/>
              <a:t>パソコンとほぼ同じに利用できる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ja-JP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11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Netbo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343814" cy="4032448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188640"/>
            <a:ext cx="712152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5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ICL</a:t>
            </a:r>
            <a:r>
              <a:rPr kumimoji="1" lang="ja-JP" altLang="en-US" sz="35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情報教育システム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23528" y="5157192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/>
              <a:t>ネットワークブート方式</a:t>
            </a:r>
          </a:p>
          <a:p>
            <a:r>
              <a:rPr lang="ja-JP" altLang="en-US" dirty="0" smtClean="0"/>
              <a:t>情報教育システムの利用者用端末は</a:t>
            </a:r>
            <a:r>
              <a:rPr lang="en-US" altLang="ja-JP" dirty="0" smtClean="0"/>
              <a:t>, </a:t>
            </a:r>
            <a:r>
              <a:rPr lang="ja-JP" altLang="en-US" dirty="0" smtClean="0"/>
              <a:t>通常のパーソナルコンピュータ </a:t>
            </a:r>
            <a:r>
              <a:rPr lang="en-US" altLang="ja-JP" dirty="0" smtClean="0"/>
              <a:t>(PC) </a:t>
            </a:r>
            <a:r>
              <a:rPr lang="ja-JP" altLang="en-US" dirty="0" smtClean="0"/>
              <a:t>とほぼ同等のものだが</a:t>
            </a:r>
            <a:r>
              <a:rPr lang="en-US" altLang="ja-JP" dirty="0" smtClean="0"/>
              <a:t>, </a:t>
            </a:r>
            <a:r>
              <a:rPr lang="ja-JP" altLang="en-US" dirty="0" smtClean="0"/>
              <a:t>端末の起動について特徴がる</a:t>
            </a:r>
            <a:endParaRPr lang="en-US" altLang="ja-JP" dirty="0" smtClean="0"/>
          </a:p>
          <a:p>
            <a:r>
              <a:rPr lang="ja-JP" altLang="en-US" dirty="0"/>
              <a:t>・</a:t>
            </a:r>
            <a:r>
              <a:rPr lang="ja-JP" altLang="en-US" dirty="0" smtClean="0"/>
              <a:t>端末はネットワーク経由で</a:t>
            </a:r>
            <a:r>
              <a:rPr lang="en-US" altLang="ja-JP" dirty="0" smtClean="0"/>
              <a:t>, </a:t>
            </a:r>
            <a:r>
              <a:rPr lang="ja-JP" altLang="en-US" dirty="0" smtClean="0"/>
              <a:t>起動に必要な</a:t>
            </a:r>
            <a:r>
              <a:rPr lang="en-US" altLang="ja-JP" dirty="0" smtClean="0"/>
              <a:t>OS</a:t>
            </a:r>
            <a:r>
              <a:rPr lang="ja-JP" altLang="en-US" dirty="0" smtClean="0"/>
              <a:t>環境のイメージを取得することで起動する</a:t>
            </a:r>
            <a:endParaRPr lang="en-US" altLang="ja-JP" dirty="0" smtClean="0"/>
          </a:p>
          <a:p>
            <a:r>
              <a:rPr lang="ja-JP" altLang="en-US" dirty="0" smtClean="0"/>
              <a:t>・毎回同じマシンを使わなくても良い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12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7" y="1156243"/>
            <a:ext cx="42576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Oval 5"/>
          <p:cNvSpPr>
            <a:spLocks noChangeArrowheads="1"/>
          </p:cNvSpPr>
          <p:nvPr/>
        </p:nvSpPr>
        <p:spPr bwMode="auto">
          <a:xfrm>
            <a:off x="4432301" y="4130812"/>
            <a:ext cx="395287" cy="3603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sp>
        <p:nvSpPr>
          <p:cNvPr id="106501" name="Oval 6"/>
          <p:cNvSpPr>
            <a:spLocks noChangeArrowheads="1"/>
          </p:cNvSpPr>
          <p:nvPr/>
        </p:nvSpPr>
        <p:spPr bwMode="auto">
          <a:xfrm>
            <a:off x="4827588" y="3178175"/>
            <a:ext cx="395287" cy="3603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sp>
        <p:nvSpPr>
          <p:cNvPr id="106502" name="AutoShape 7"/>
          <p:cNvSpPr>
            <a:spLocks/>
          </p:cNvSpPr>
          <p:nvPr/>
        </p:nvSpPr>
        <p:spPr bwMode="auto">
          <a:xfrm>
            <a:off x="6084888" y="1592263"/>
            <a:ext cx="1727200" cy="763587"/>
          </a:xfrm>
          <a:prstGeom prst="borderCallout1">
            <a:avLst>
              <a:gd name="adj1" fmla="val 14968"/>
              <a:gd name="adj2" fmla="val -4412"/>
              <a:gd name="adj3" fmla="val 212060"/>
              <a:gd name="adj4" fmla="val -49815"/>
            </a:avLst>
          </a:prstGeom>
          <a:solidFill>
            <a:schemeClr val="hlink"/>
          </a:solidFill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kumimoji="1" lang="ja-JP" altLang="en-US" sz="2000" b="1">
                <a:solidFill>
                  <a:srgbClr val="000000"/>
                </a:solidFill>
                <a:latin typeface="Tahoma" pitchFamily="34" charset="0"/>
              </a:rPr>
              <a:t>ディスプレイ電源スイッチ</a:t>
            </a:r>
          </a:p>
        </p:txBody>
      </p:sp>
      <p:sp>
        <p:nvSpPr>
          <p:cNvPr id="106503" name="AutoShape 8"/>
          <p:cNvSpPr>
            <a:spLocks/>
          </p:cNvSpPr>
          <p:nvPr/>
        </p:nvSpPr>
        <p:spPr bwMode="auto">
          <a:xfrm>
            <a:off x="6516688" y="4041775"/>
            <a:ext cx="1727200" cy="763588"/>
          </a:xfrm>
          <a:prstGeom prst="borderCallout1">
            <a:avLst>
              <a:gd name="adj1" fmla="val 14968"/>
              <a:gd name="adj2" fmla="val -4412"/>
              <a:gd name="adj3" fmla="val 36338"/>
              <a:gd name="adj4" fmla="val -96490"/>
            </a:avLst>
          </a:prstGeom>
          <a:solidFill>
            <a:schemeClr val="hlink"/>
          </a:solidFill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kumimoji="1" lang="ja-JP" altLang="en-US" sz="2000" b="1">
                <a:solidFill>
                  <a:srgbClr val="000000"/>
                </a:solidFill>
                <a:latin typeface="Tahoma" pitchFamily="34" charset="0"/>
              </a:rPr>
              <a:t>パソコン本体電源スイッチ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422275" y="406400"/>
            <a:ext cx="2447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kumimoji="1" lang="ja-JP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端末の起動</a:t>
            </a: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13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60648"/>
            <a:ext cx="7543800" cy="1295400"/>
          </a:xfrm>
        </p:spPr>
        <p:txBody>
          <a:bodyPr anchor="ctr"/>
          <a:lstStyle/>
          <a:p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ログインとログアウト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916832"/>
            <a:ext cx="8569325" cy="4114800"/>
          </a:xfrm>
        </p:spPr>
        <p:txBody>
          <a:bodyPr/>
          <a:lstStyle/>
          <a:p>
            <a:r>
              <a:rPr lang="ja-JP" altLang="en-US" dirty="0"/>
              <a:t>計算機端末や各種情報サービスを利用するときおよび利用を終了するときに</a:t>
            </a:r>
            <a:r>
              <a:rPr lang="ja-JP" altLang="en-US" b="1" dirty="0">
                <a:solidFill>
                  <a:srgbClr val="FF0000"/>
                </a:solidFill>
              </a:rPr>
              <a:t>ログイン</a:t>
            </a:r>
            <a:r>
              <a:rPr lang="en-US" altLang="ja-JP" dirty="0"/>
              <a:t>, </a:t>
            </a:r>
            <a:r>
              <a:rPr lang="ja-JP" altLang="en-US" b="1" dirty="0">
                <a:solidFill>
                  <a:srgbClr val="FF0000"/>
                </a:solidFill>
              </a:rPr>
              <a:t>ログアウト</a:t>
            </a:r>
            <a:r>
              <a:rPr lang="ja-JP" altLang="en-US" dirty="0"/>
              <a:t>と呼ばれる操作</a:t>
            </a:r>
          </a:p>
          <a:p>
            <a:r>
              <a:rPr lang="ja-JP" altLang="en-US" dirty="0"/>
              <a:t>ログイン</a:t>
            </a:r>
            <a:r>
              <a:rPr lang="en-US" altLang="ja-JP" dirty="0"/>
              <a:t>(login)</a:t>
            </a:r>
          </a:p>
          <a:p>
            <a:pPr lvl="1"/>
            <a:r>
              <a:rPr lang="ja-JP" altLang="en-US" dirty="0"/>
              <a:t>システムの利用を開始するにあたって自分が正規に認められたユーザであることの認証を受ける手続き</a:t>
            </a:r>
          </a:p>
          <a:p>
            <a:r>
              <a:rPr lang="ja-JP" altLang="en-US" dirty="0"/>
              <a:t>ログアウト</a:t>
            </a:r>
            <a:r>
              <a:rPr lang="en-US" altLang="ja-JP" dirty="0"/>
              <a:t>(logout)</a:t>
            </a:r>
          </a:p>
          <a:p>
            <a:pPr lvl="1"/>
            <a:r>
              <a:rPr lang="ja-JP" altLang="en-US" dirty="0"/>
              <a:t>システムの利用を終了するための手続き</a:t>
            </a:r>
            <a:endParaRPr lang="ja-JP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 anchor="ctr"/>
          <a:lstStyle/>
          <a:p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ログイン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</a:rPr>
              <a:t>(login)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484784"/>
            <a:ext cx="7543800" cy="5113337"/>
          </a:xfrm>
        </p:spPr>
        <p:txBody>
          <a:bodyPr/>
          <a:lstStyle/>
          <a:p>
            <a:r>
              <a:rPr lang="ja-JP" altLang="en-US"/>
              <a:t>電源を入れる　（端末とディスプレイ</a:t>
            </a:r>
            <a:r>
              <a:rPr lang="en-US" altLang="ja-JP"/>
              <a:t>)</a:t>
            </a:r>
            <a:r>
              <a:rPr lang="ja-JP" altLang="en-US"/>
              <a:t>　</a:t>
            </a:r>
          </a:p>
          <a:p>
            <a:r>
              <a:rPr lang="ja-JP" altLang="en-US"/>
              <a:t>マウスとキーボードの確認</a:t>
            </a:r>
          </a:p>
          <a:p>
            <a:pPr lvl="1"/>
            <a:r>
              <a:rPr lang="en-US" altLang="ja-JP"/>
              <a:t>Enter</a:t>
            </a:r>
            <a:r>
              <a:rPr lang="ja-JP" altLang="en-US"/>
              <a:t>、スペース、</a:t>
            </a:r>
            <a:r>
              <a:rPr lang="en-US" altLang="ja-JP"/>
              <a:t>Shift</a:t>
            </a:r>
            <a:r>
              <a:rPr lang="ja-JP" altLang="en-US"/>
              <a:t>、</a:t>
            </a:r>
            <a:r>
              <a:rPr lang="en-US" altLang="ja-JP"/>
              <a:t>Backspace</a:t>
            </a:r>
            <a:r>
              <a:rPr lang="ja-JP" altLang="en-US"/>
              <a:t>など</a:t>
            </a:r>
          </a:p>
          <a:p>
            <a:pPr lvl="1"/>
            <a:r>
              <a:rPr lang="ja-JP" altLang="en-US"/>
              <a:t>テンキーを使用可にする　　 </a:t>
            </a:r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833813"/>
            <a:ext cx="403701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0" name="Oval 6"/>
          <p:cNvSpPr>
            <a:spLocks noChangeArrowheads="1"/>
          </p:cNvSpPr>
          <p:nvPr/>
        </p:nvSpPr>
        <p:spPr bwMode="auto">
          <a:xfrm>
            <a:off x="3595688" y="4413250"/>
            <a:ext cx="358775" cy="360363"/>
          </a:xfrm>
          <a:prstGeom prst="ellips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5854700" y="4686300"/>
            <a:ext cx="1841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kumimoji="1" lang="ja-JP" altLang="ja-JP">
              <a:latin typeface="Tahoma" pitchFamily="34" charset="0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3332163" y="4868863"/>
            <a:ext cx="503237" cy="431800"/>
          </a:xfrm>
          <a:prstGeom prst="rect">
            <a:avLst/>
          </a:prstGeom>
          <a:noFill/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 flipH="1" flipV="1">
            <a:off x="3851275" y="5084763"/>
            <a:ext cx="2089150" cy="504825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5873750" y="3954463"/>
            <a:ext cx="3270250" cy="2282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ja-JP" altLang="en-US" sz="2400">
                <a:latin typeface="Tahoma" pitchFamily="34" charset="0"/>
              </a:rPr>
              <a:t>ランプが点いている</a:t>
            </a:r>
          </a:p>
          <a:p>
            <a:r>
              <a:rPr kumimoji="1" lang="ja-JP" altLang="en-US" sz="2400">
                <a:latin typeface="Tahoma" pitchFamily="34" charset="0"/>
              </a:rPr>
              <a:t>ことを確認</a:t>
            </a:r>
          </a:p>
          <a:p>
            <a:endParaRPr kumimoji="1" lang="ja-JP" altLang="en-US" sz="2400">
              <a:latin typeface="Tahoma" pitchFamily="34" charset="0"/>
            </a:endParaRPr>
          </a:p>
          <a:p>
            <a:endParaRPr kumimoji="1" lang="ja-JP" altLang="en-US" sz="2400">
              <a:latin typeface="Tahoma" pitchFamily="34" charset="0"/>
            </a:endParaRPr>
          </a:p>
          <a:p>
            <a:r>
              <a:rPr kumimoji="1" lang="ja-JP" altLang="en-US" sz="2400">
                <a:latin typeface="Tahoma" pitchFamily="34" charset="0"/>
              </a:rPr>
              <a:t>点いてない場合は</a:t>
            </a:r>
          </a:p>
          <a:p>
            <a:r>
              <a:rPr kumimoji="1" lang="ja-JP" altLang="en-US" sz="2400">
                <a:latin typeface="Tahoma" pitchFamily="34" charset="0"/>
              </a:rPr>
              <a:t>「</a:t>
            </a:r>
            <a:r>
              <a:rPr kumimoji="1" lang="en-US" altLang="ja-JP" sz="2400">
                <a:latin typeface="Tahoma" pitchFamily="34" charset="0"/>
              </a:rPr>
              <a:t>Num Lock</a:t>
            </a:r>
            <a:r>
              <a:rPr kumimoji="1" lang="ja-JP" altLang="en-US" sz="2400">
                <a:latin typeface="Tahoma" pitchFamily="34" charset="0"/>
              </a:rPr>
              <a:t>」キーを押す</a:t>
            </a:r>
          </a:p>
        </p:txBody>
      </p:sp>
      <p:sp>
        <p:nvSpPr>
          <p:cNvPr id="108555" name="Line 11"/>
          <p:cNvSpPr>
            <a:spLocks noChangeShapeType="1"/>
          </p:cNvSpPr>
          <p:nvPr/>
        </p:nvSpPr>
        <p:spPr bwMode="auto">
          <a:xfrm flipH="1">
            <a:off x="3851275" y="4292600"/>
            <a:ext cx="2089150" cy="144463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60648"/>
            <a:ext cx="8893175" cy="6192838"/>
          </a:xfrm>
        </p:spPr>
        <p:txBody>
          <a:bodyPr/>
          <a:lstStyle/>
          <a:p>
            <a:r>
              <a:rPr lang="en-US" altLang="ja-JP" dirty="0"/>
              <a:t>OS</a:t>
            </a:r>
            <a:r>
              <a:rPr lang="ja-JP" altLang="en-US" dirty="0"/>
              <a:t>（</a:t>
            </a:r>
            <a:r>
              <a:rPr lang="en-US" altLang="ja-JP" dirty="0"/>
              <a:t>Operating System</a:t>
            </a:r>
            <a:r>
              <a:rPr lang="ja-JP" altLang="en-US" dirty="0"/>
              <a:t>）を選択　</a:t>
            </a:r>
          </a:p>
          <a:p>
            <a:pPr lvl="1"/>
            <a:r>
              <a:rPr lang="en-US" altLang="ja-JP" dirty="0" smtClean="0"/>
              <a:t>Windows </a:t>
            </a:r>
            <a:r>
              <a:rPr lang="ja-JP" altLang="en-US" dirty="0" smtClean="0"/>
              <a:t>又は</a:t>
            </a:r>
            <a:r>
              <a:rPr lang="en-US" altLang="ja-JP" dirty="0" smtClean="0"/>
              <a:t>Linux</a:t>
            </a:r>
            <a:r>
              <a:rPr lang="ja-JP" altLang="en-US" dirty="0"/>
              <a:t>を選択</a:t>
            </a:r>
          </a:p>
          <a:p>
            <a:pPr lvl="2"/>
            <a:r>
              <a:rPr lang="ja-JP" altLang="en-US" sz="2500" dirty="0" smtClean="0"/>
              <a:t>本講義では</a:t>
            </a:r>
            <a:r>
              <a:rPr lang="en-US" altLang="ja-JP" sz="2500" dirty="0" smtClean="0"/>
              <a:t>Windows</a:t>
            </a:r>
          </a:p>
          <a:p>
            <a:pPr lvl="2"/>
            <a:endParaRPr lang="en-US" altLang="ja-JP" sz="2500" dirty="0"/>
          </a:p>
          <a:p>
            <a:pPr lvl="2"/>
            <a:endParaRPr lang="en-US" altLang="ja-JP" sz="2500" dirty="0" smtClean="0"/>
          </a:p>
          <a:p>
            <a:pPr lvl="2"/>
            <a:endParaRPr lang="en-US" altLang="ja-JP" sz="2500" dirty="0"/>
          </a:p>
          <a:p>
            <a:pPr>
              <a:buFont typeface="Wingdings" pitchFamily="2" charset="2"/>
              <a:buNone/>
            </a:pPr>
            <a:r>
              <a:rPr lang="en-US" altLang="ja-JP" dirty="0"/>
              <a:t> </a:t>
            </a:r>
          </a:p>
          <a:p>
            <a:pPr>
              <a:buFont typeface="Wingdings" pitchFamily="2" charset="2"/>
              <a:buNone/>
            </a:pPr>
            <a:endParaRPr lang="en-US" altLang="ja-JP" dirty="0" smtClean="0"/>
          </a:p>
          <a:p>
            <a:pPr>
              <a:buFont typeface="Wingdings" pitchFamily="2" charset="2"/>
              <a:buNone/>
            </a:pPr>
            <a:endParaRPr lang="en-US" altLang="ja-JP" dirty="0"/>
          </a:p>
          <a:p>
            <a:r>
              <a:rPr lang="ja-JP" altLang="en-US" dirty="0"/>
              <a:t>ユーザ</a:t>
            </a:r>
            <a:r>
              <a:rPr lang="en-US" altLang="ja-JP" dirty="0"/>
              <a:t>ID</a:t>
            </a:r>
            <a:r>
              <a:rPr lang="ja-JP" altLang="en-US" dirty="0"/>
              <a:t>とパスワードの入力</a:t>
            </a:r>
          </a:p>
          <a:p>
            <a:pPr lvl="1"/>
            <a:r>
              <a:rPr lang="ja-JP" altLang="en-US" dirty="0"/>
              <a:t>大文字と小文字を間違えないように</a:t>
            </a:r>
          </a:p>
          <a:p>
            <a:pPr lvl="1"/>
            <a:r>
              <a:rPr lang="ja-JP" altLang="en-US" dirty="0"/>
              <a:t>パスワードは入力中に表示されない</a:t>
            </a:r>
          </a:p>
          <a:p>
            <a:pPr lvl="1"/>
            <a:r>
              <a:rPr lang="ja-JP" altLang="en-US" dirty="0"/>
              <a:t>失敗しても慌てないでよろしい　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602494" y="6237312"/>
            <a:ext cx="2133600" cy="457200"/>
          </a:xfrm>
        </p:spPr>
        <p:txBody>
          <a:bodyPr/>
          <a:lstStyle/>
          <a:p>
            <a:fld id="{AD44FAEA-B769-4B51-BE5B-995EA375F20C}" type="slidenum">
              <a:rPr lang="en-US" altLang="ja-JP" smtClean="0"/>
              <a:pPr/>
              <a:t>16</a:t>
            </a:fld>
            <a:endParaRPr lang="en-US" altLang="ja-JP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56" y="1844824"/>
            <a:ext cx="50673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67744" y="2971948"/>
            <a:ext cx="1728192" cy="745083"/>
          </a:xfrm>
          <a:prstGeom prst="rect">
            <a:avLst/>
          </a:prstGeom>
          <a:noFill/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 anchor="ctr"/>
          <a:lstStyle/>
          <a:p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ログアウト（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logout</a:t>
            </a:r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）　：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Windows</a:t>
            </a:r>
            <a:endParaRPr lang="ja-JP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75" y="1412875"/>
            <a:ext cx="8173789" cy="5445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sz="3200" dirty="0" smtClean="0">
                <a:latin typeface="ヒラギノ角ゴ ProN W3"/>
                <a:ea typeface="ヒラギノ角ゴ ProN W3"/>
                <a:cs typeface="ヒラギノ角ゴ ProN W3"/>
              </a:rPr>
              <a:t>左下</a:t>
            </a:r>
            <a:r>
              <a:rPr lang="ja-JP" altLang="en-US" sz="3200" dirty="0">
                <a:latin typeface="ヒラギノ角ゴ ProN W3"/>
                <a:ea typeface="ヒラギノ角ゴ ProN W3"/>
                <a:cs typeface="ヒラギノ角ゴ ProN W3"/>
              </a:rPr>
              <a:t>のスタートボタンをクリックし</a:t>
            </a:r>
            <a:r>
              <a:rPr lang="en-US" altLang="ja-JP" sz="3200" dirty="0">
                <a:latin typeface="ヒラギノ角ゴ ProN W3"/>
                <a:ea typeface="ヒラギノ角ゴ ProN W3"/>
                <a:cs typeface="ヒラギノ角ゴ ProN W3"/>
              </a:rPr>
              <a:t>, </a:t>
            </a:r>
            <a:r>
              <a:rPr lang="ja-JP" altLang="en-US" sz="3200" dirty="0">
                <a:latin typeface="ヒラギノ角ゴ ProN W3"/>
                <a:ea typeface="ヒラギノ角ゴ ProN W3"/>
                <a:cs typeface="ヒラギノ角ゴ ProN W3"/>
              </a:rPr>
              <a:t>「ログオフ」をクリックする</a:t>
            </a:r>
            <a:r>
              <a:rPr lang="en-US" altLang="ja-JP" sz="3200" dirty="0">
                <a:latin typeface="ヒラギノ角ゴ ProN W3"/>
                <a:ea typeface="ヒラギノ角ゴ ProN W3"/>
                <a:cs typeface="ヒラギノ角ゴ ProN W3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ja-JP" altLang="en-US" sz="32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ヒラギノ角ゴ ProN W3"/>
                <a:ea typeface="ヒラギノ角ゴ ProN W3"/>
                <a:cs typeface="ヒラギノ角ゴ ProN W3"/>
              </a:rPr>
              <a:t>「</a:t>
            </a:r>
            <a:r>
              <a:rPr lang="ja-JP" altLang="en-US" sz="32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ヒラギノ角ゴ ProN W3"/>
                <a:ea typeface="ヒラギノ角ゴ ProN W3"/>
                <a:cs typeface="ヒラギノ角ゴ ProN W3"/>
              </a:rPr>
              <a:t>シャットダウン」は選択</a:t>
            </a:r>
            <a:r>
              <a:rPr lang="ja-JP" altLang="en-US" sz="32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ヒラギノ角ゴ ProN W3"/>
                <a:ea typeface="ヒラギノ角ゴ ProN W3"/>
                <a:cs typeface="ヒラギノ角ゴ ProN W3"/>
              </a:rPr>
              <a:t>しない</a:t>
            </a:r>
            <a:endParaRPr lang="en-US" altLang="ja-JP" sz="3200" dirty="0" smtClean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80000"/>
              </a:lnSpc>
            </a:pPr>
            <a:r>
              <a:rPr lang="en-US" altLang="ja-JP" sz="3200" dirty="0">
                <a:latin typeface="ヒラギノ角ゴ ProN W3"/>
                <a:ea typeface="ヒラギノ角ゴ ProN W3"/>
                <a:cs typeface="ヒラギノ角ゴ ProN W3"/>
              </a:rPr>
              <a:t>OS</a:t>
            </a:r>
            <a:r>
              <a:rPr lang="ja-JP" altLang="en-US" sz="3200" dirty="0">
                <a:latin typeface="ヒラギノ角ゴ ProN W3"/>
                <a:ea typeface="ヒラギノ角ゴ ProN W3"/>
                <a:cs typeface="ヒラギノ角ゴ ProN W3"/>
              </a:rPr>
              <a:t>の選択画面に戻ったら</a:t>
            </a:r>
            <a:r>
              <a:rPr lang="en-US" altLang="ja-JP" sz="3200" dirty="0">
                <a:latin typeface="ヒラギノ角ゴ ProN W3"/>
                <a:ea typeface="ヒラギノ角ゴ ProN W3"/>
                <a:cs typeface="ヒラギノ角ゴ ProN W3"/>
              </a:rPr>
              <a:t>, </a:t>
            </a:r>
            <a:r>
              <a:rPr lang="ja-JP" altLang="en-US" sz="3200" dirty="0">
                <a:latin typeface="ヒラギノ角ゴ ProN W3"/>
                <a:ea typeface="ヒラギノ角ゴ ProN W3"/>
                <a:cs typeface="ヒラギノ角ゴ ProN W3"/>
              </a:rPr>
              <a:t>電源ボタンを長押しする</a:t>
            </a:r>
            <a:r>
              <a:rPr lang="en-US" altLang="ja-JP" sz="3200" dirty="0">
                <a:latin typeface="ヒラギノ角ゴ ProN W3"/>
                <a:ea typeface="ヒラギノ角ゴ ProN W3"/>
                <a:cs typeface="ヒラギノ角ゴ ProN W3"/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ja-JP" sz="3200" dirty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80000"/>
              </a:lnSpc>
            </a:pPr>
            <a:endParaRPr lang="en-US" altLang="ja-JP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17</a:t>
            </a:fld>
            <a:endParaRPr lang="en-US" altLang="ja-JP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5333"/>
            <a:ext cx="2261245" cy="258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392" y="3284984"/>
            <a:ext cx="2918668" cy="2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771800" y="5877272"/>
            <a:ext cx="576064" cy="216024"/>
          </a:xfrm>
          <a:prstGeom prst="rect">
            <a:avLst/>
          </a:prstGeom>
          <a:noFill/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048708" y="6385231"/>
            <a:ext cx="1276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ログオフ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" name="直線矢印コネクタ 3"/>
          <p:cNvCxnSpPr>
            <a:stCxn id="2" idx="0"/>
          </p:cNvCxnSpPr>
          <p:nvPr/>
        </p:nvCxnSpPr>
        <p:spPr bwMode="auto">
          <a:xfrm flipV="1">
            <a:off x="2686864" y="6093297"/>
            <a:ext cx="480314" cy="29193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020272" y="5399057"/>
            <a:ext cx="792088" cy="216024"/>
          </a:xfrm>
          <a:prstGeom prst="rect">
            <a:avLst/>
          </a:prstGeom>
          <a:noFill/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sp>
        <p:nvSpPr>
          <p:cNvPr id="13" name="乗算記号 12"/>
          <p:cNvSpPr/>
          <p:nvPr/>
        </p:nvSpPr>
        <p:spPr bwMode="auto">
          <a:xfrm>
            <a:off x="7632774" y="5067832"/>
            <a:ext cx="854571" cy="897764"/>
          </a:xfrm>
          <a:prstGeom prst="mathMultiply">
            <a:avLst>
              <a:gd name="adj1" fmla="val 10984"/>
            </a:avLst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049666" y="5815675"/>
            <a:ext cx="4751734" cy="584775"/>
          </a:xfrm>
          <a:prstGeom prst="rect">
            <a:avLst/>
          </a:prstGeom>
          <a:solidFill>
            <a:srgbClr val="FFFF00"/>
          </a:solidFill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1" lang="ja-JP" altLang="en-US" sz="2000" b="1" dirty="0">
                <a:solidFill>
                  <a:srgbClr val="FF0000"/>
                </a:solidFill>
                <a:latin typeface="Tahoma" pitchFamily="34" charset="0"/>
              </a:rPr>
              <a:t>＊注意＊</a:t>
            </a:r>
          </a:p>
          <a:p>
            <a:pPr>
              <a:lnSpc>
                <a:spcPct val="80000"/>
              </a:lnSpc>
            </a:pPr>
            <a:r>
              <a:rPr lang="ja-JP" altLang="en-US" sz="20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ヒラギノ角ゴ ProN W3"/>
                <a:ea typeface="ヒラギノ角ゴ ProN W3"/>
                <a:cs typeface="ヒラギノ角ゴ ProN W3"/>
              </a:rPr>
              <a:t>「シャットダウン」は選択しない</a:t>
            </a:r>
            <a:endParaRPr lang="en-US" altLang="ja-JP" sz="2000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ヒラギノ角ゴ ProN W3"/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linux_logou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944518"/>
            <a:ext cx="3941716" cy="2220786"/>
          </a:xfrm>
          <a:prstGeom prst="rect">
            <a:avLst/>
          </a:prstGeom>
        </p:spPr>
      </p:pic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 anchor="ctr"/>
          <a:lstStyle/>
          <a:p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ログアウト（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logout</a:t>
            </a:r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）　：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Linux</a:t>
            </a:r>
            <a:endParaRPr lang="ja-JP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75" y="1656283"/>
            <a:ext cx="8173789" cy="5445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sz="3200" dirty="0" smtClean="0">
                <a:latin typeface="ヒラギノ角ゴ ProN W3"/>
                <a:ea typeface="ヒラギノ角ゴ ProN W3"/>
                <a:cs typeface="ヒラギノ角ゴ ProN W3"/>
              </a:rPr>
              <a:t>右上</a:t>
            </a:r>
            <a:r>
              <a:rPr lang="ja-JP" altLang="en-US" sz="3200" dirty="0">
                <a:latin typeface="ヒラギノ角ゴ ProN W3"/>
                <a:ea typeface="ヒラギノ角ゴ ProN W3"/>
                <a:cs typeface="ヒラギノ角ゴ ProN W3"/>
              </a:rPr>
              <a:t>のアイコン</a:t>
            </a:r>
            <a:r>
              <a:rPr lang="en-US" altLang="ja-JP" sz="3200" dirty="0">
                <a:latin typeface="ヒラギノ角ゴ ProN W3"/>
                <a:ea typeface="ヒラギノ角ゴ ProN W3"/>
                <a:cs typeface="ヒラギノ角ゴ ProN W3"/>
              </a:rPr>
              <a:t>(</a:t>
            </a:r>
            <a:r>
              <a:rPr lang="ja-JP" altLang="en-US" sz="3200" dirty="0">
                <a:latin typeface="ヒラギノ角ゴ ProN W3"/>
                <a:ea typeface="ヒラギノ角ゴ ProN W3"/>
                <a:cs typeface="ヒラギノ角ゴ ProN W3"/>
              </a:rPr>
              <a:t>赤丸</a:t>
            </a:r>
            <a:r>
              <a:rPr lang="en-US" altLang="ja-JP" sz="3200" dirty="0">
                <a:latin typeface="ヒラギノ角ゴ ProN W3"/>
                <a:ea typeface="ヒラギノ角ゴ ProN W3"/>
                <a:cs typeface="ヒラギノ角ゴ ProN W3"/>
              </a:rPr>
              <a:t>)</a:t>
            </a:r>
            <a:r>
              <a:rPr lang="ja-JP" altLang="en-US" sz="3200" dirty="0">
                <a:latin typeface="ヒラギノ角ゴ ProN W3"/>
                <a:ea typeface="ヒラギノ角ゴ ProN W3"/>
                <a:cs typeface="ヒラギノ角ゴ ProN W3"/>
              </a:rPr>
              <a:t>をクリックし</a:t>
            </a:r>
            <a:r>
              <a:rPr lang="en-US" altLang="ja-JP" sz="3200" dirty="0">
                <a:latin typeface="ヒラギノ角ゴ ProN W3"/>
                <a:ea typeface="ヒラギノ角ゴ ProN W3"/>
                <a:cs typeface="ヒラギノ角ゴ ProN W3"/>
              </a:rPr>
              <a:t>, </a:t>
            </a:r>
            <a:r>
              <a:rPr lang="ja-JP" altLang="en-US" sz="3200" dirty="0">
                <a:latin typeface="ヒラギノ角ゴ ProN W3"/>
                <a:ea typeface="ヒラギノ角ゴ ProN W3"/>
                <a:cs typeface="ヒラギノ角ゴ ProN W3"/>
              </a:rPr>
              <a:t>「ログアウト」をクリック</a:t>
            </a:r>
            <a:r>
              <a:rPr lang="ja-JP" altLang="en-US" sz="3200" dirty="0" smtClean="0">
                <a:latin typeface="ヒラギノ角ゴ ProN W3"/>
                <a:ea typeface="ヒラギノ角ゴ ProN W3"/>
                <a:cs typeface="ヒラギノ角ゴ ProN W3"/>
              </a:rPr>
              <a:t>する</a:t>
            </a:r>
            <a:endParaRPr lang="en-US" altLang="ja-JP" sz="32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80000"/>
              </a:lnSpc>
            </a:pPr>
            <a:r>
              <a:rPr lang="ja-JP" altLang="en-US" sz="32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ヒラギノ角ゴ ProN W3"/>
                <a:ea typeface="ヒラギノ角ゴ ProN W3"/>
                <a:cs typeface="ヒラギノ角ゴ ProN W3"/>
              </a:rPr>
              <a:t>「シャットダウン」は選択しない</a:t>
            </a:r>
            <a:endParaRPr lang="en-US" altLang="ja-JP" sz="3200" dirty="0" smtClean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80000"/>
              </a:lnSpc>
            </a:pPr>
            <a:r>
              <a:rPr lang="en-US" altLang="ja-JP" sz="3200" dirty="0" smtClean="0">
                <a:latin typeface="ヒラギノ角ゴ ProN W3"/>
                <a:ea typeface="ヒラギノ角ゴ ProN W3"/>
                <a:cs typeface="ヒラギノ角ゴ ProN W3"/>
              </a:rPr>
              <a:t>OS</a:t>
            </a:r>
            <a:r>
              <a:rPr lang="ja-JP" altLang="en-US" sz="3200" dirty="0" smtClean="0">
                <a:latin typeface="ヒラギノ角ゴ ProN W3"/>
                <a:ea typeface="ヒラギノ角ゴ ProN W3"/>
                <a:cs typeface="ヒラギノ角ゴ ProN W3"/>
              </a:rPr>
              <a:t>の選択画面に戻ったら</a:t>
            </a:r>
            <a:r>
              <a:rPr lang="en-US" altLang="ja-JP" sz="3200" dirty="0" smtClean="0">
                <a:latin typeface="ヒラギノ角ゴ ProN W3"/>
                <a:ea typeface="ヒラギノ角ゴ ProN W3"/>
                <a:cs typeface="ヒラギノ角ゴ ProN W3"/>
              </a:rPr>
              <a:t>, </a:t>
            </a:r>
            <a:r>
              <a:rPr lang="ja-JP" altLang="en-US" sz="3200" dirty="0" smtClean="0">
                <a:latin typeface="ヒラギノ角ゴ ProN W3"/>
                <a:ea typeface="ヒラギノ角ゴ ProN W3"/>
                <a:cs typeface="ヒラギノ角ゴ ProN W3"/>
              </a:rPr>
              <a:t>電源ボタンを長押しする</a:t>
            </a:r>
            <a:r>
              <a:rPr lang="en-US" altLang="ja-JP" sz="3200" dirty="0" smtClean="0">
                <a:latin typeface="ヒラギノ角ゴ ProN W3"/>
                <a:ea typeface="ヒラギノ角ゴ ProN W3"/>
                <a:cs typeface="ヒラギノ角ゴ ProN W3"/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ja-JP" sz="3200" dirty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80000"/>
              </a:lnSpc>
            </a:pPr>
            <a:endParaRPr lang="en-US" altLang="ja-JP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18</a:t>
            </a:fld>
            <a:endParaRPr lang="en-US" altLang="ja-JP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392488" y="5373216"/>
            <a:ext cx="819472" cy="216024"/>
          </a:xfrm>
          <a:prstGeom prst="rect">
            <a:avLst/>
          </a:prstGeom>
          <a:noFill/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805486" y="6369662"/>
            <a:ext cx="1513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ログアウト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" name="直線矢印コネクタ 3"/>
          <p:cNvCxnSpPr/>
          <p:nvPr/>
        </p:nvCxnSpPr>
        <p:spPr bwMode="auto">
          <a:xfrm flipV="1">
            <a:off x="3392488" y="5589240"/>
            <a:ext cx="0" cy="7920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5166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43800" cy="868958"/>
          </a:xfrm>
        </p:spPr>
        <p:txBody>
          <a:bodyPr/>
          <a:lstStyle/>
          <a:p>
            <a:r>
              <a:rPr lang="ja-JP" altLang="en-US" dirty="0" smtClean="0"/>
              <a:t>ユーザ認証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411662"/>
          </a:xfrm>
        </p:spPr>
        <p:txBody>
          <a:bodyPr/>
          <a:lstStyle/>
          <a:p>
            <a:r>
              <a:rPr kumimoji="1" lang="ja-JP" altLang="en-US" dirty="0" smtClean="0"/>
              <a:t>認証情報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827584" y="1628800"/>
          <a:ext cx="7560840" cy="119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/>
                <a:gridCol w="2520280"/>
                <a:gridCol w="2520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/>
                        <a:t>項目</a:t>
                      </a:r>
                      <a:endParaRPr kumimoji="1" lang="ja-JP" altLang="en-US" sz="24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solidFill>
                            <a:srgbClr val="FF0000"/>
                          </a:solidFill>
                        </a:rPr>
                        <a:t>東北大</a:t>
                      </a:r>
                      <a:r>
                        <a:rPr kumimoji="1" lang="en-US" altLang="ja-JP" sz="2400" b="0" dirty="0" smtClean="0">
                          <a:solidFill>
                            <a:srgbClr val="FF0000"/>
                          </a:solidFill>
                        </a:rPr>
                        <a:t>ID</a:t>
                      </a:r>
                      <a:r>
                        <a:rPr kumimoji="1" lang="ja-JP" altLang="en-US" sz="2400" b="0" dirty="0" smtClean="0">
                          <a:solidFill>
                            <a:srgbClr val="FF0000"/>
                          </a:solidFill>
                        </a:rPr>
                        <a:t>認証</a:t>
                      </a:r>
                      <a:endParaRPr kumimoji="1" lang="ja-JP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solidFill>
                            <a:srgbClr val="FF0000"/>
                          </a:solidFill>
                        </a:rPr>
                        <a:t>学籍番号</a:t>
                      </a:r>
                      <a:r>
                        <a:rPr kumimoji="1" lang="en-US" altLang="ja-JP" sz="2400" b="0" dirty="0" smtClean="0">
                          <a:solidFill>
                            <a:srgbClr val="FF0000"/>
                          </a:solidFill>
                        </a:rPr>
                        <a:t>ID</a:t>
                      </a:r>
                      <a:r>
                        <a:rPr kumimoji="1" lang="ja-JP" altLang="en-US" sz="2400" b="0" dirty="0" smtClean="0">
                          <a:solidFill>
                            <a:srgbClr val="FF0000"/>
                          </a:solidFill>
                        </a:rPr>
                        <a:t>認証</a:t>
                      </a:r>
                      <a:endParaRPr kumimoji="1" lang="ja-JP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ユーザ</a:t>
                      </a:r>
                      <a:r>
                        <a:rPr kumimoji="1" lang="en-US" altLang="ja-JP" dirty="0" smtClean="0"/>
                        <a:t>ID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東北大</a:t>
                      </a:r>
                      <a:r>
                        <a:rPr kumimoji="1" lang="en-US" altLang="ja-JP" dirty="0" smtClean="0"/>
                        <a:t>ID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学籍番号</a:t>
                      </a:r>
                      <a:r>
                        <a:rPr kumimoji="1" lang="en-US" altLang="ja-JP" dirty="0" smtClean="0"/>
                        <a:t>ID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パスワード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共通パスワード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539552" y="3125728"/>
          <a:ext cx="8064896" cy="3444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48472"/>
                <a:gridCol w="2248250"/>
                <a:gridCol w="15681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システム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学内から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学外から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統合電子認証システム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（共通パスワードの変更）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東北大</a:t>
                      </a:r>
                      <a:r>
                        <a:rPr kumimoji="1" lang="en-US" altLang="ja-JP" dirty="0" smtClean="0"/>
                        <a:t>ID</a:t>
                      </a:r>
                      <a:r>
                        <a:rPr kumimoji="1" lang="ja-JP" altLang="en-US" dirty="0" smtClean="0"/>
                        <a:t>認証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SRP</a:t>
                      </a:r>
                    </a:p>
                    <a:p>
                      <a:r>
                        <a:rPr lang="ja-JP" altLang="en-US" sz="1400" dirty="0" smtClean="0"/>
                        <a:t>（</a:t>
                      </a:r>
                      <a:r>
                        <a:rPr lang="en-US" altLang="ja-JP" sz="1400" dirty="0" smtClean="0"/>
                        <a:t>SRP</a:t>
                      </a:r>
                      <a:r>
                        <a:rPr lang="ja-JP" altLang="en-US" sz="1400" dirty="0" smtClean="0"/>
                        <a:t>認証用ワンタイムパスワード生成キーの変更）</a:t>
                      </a:r>
                      <a:endParaRPr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東北大</a:t>
                      </a:r>
                      <a:r>
                        <a:rPr kumimoji="1" lang="en-US" altLang="ja-JP" dirty="0" smtClean="0"/>
                        <a:t>ID</a:t>
                      </a:r>
                      <a:r>
                        <a:rPr kumimoji="1" lang="ja-JP" altLang="en-US" dirty="0" smtClean="0"/>
                        <a:t>認証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ICL</a:t>
                      </a:r>
                      <a:r>
                        <a:rPr kumimoji="1" lang="ja-JP" altLang="en-US" dirty="0" smtClean="0"/>
                        <a:t>演習室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学籍番号</a:t>
                      </a:r>
                      <a:r>
                        <a:rPr kumimoji="1" lang="en-US" altLang="ja-JP" dirty="0" smtClean="0"/>
                        <a:t>ID</a:t>
                      </a:r>
                      <a:r>
                        <a:rPr kumimoji="1" lang="ja-JP" altLang="en-US" dirty="0" smtClean="0"/>
                        <a:t>認証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教務情報システム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学籍番号</a:t>
                      </a:r>
                      <a:r>
                        <a:rPr kumimoji="1" lang="en-US" altLang="ja-JP" dirty="0" smtClean="0"/>
                        <a:t>ID</a:t>
                      </a:r>
                      <a:r>
                        <a:rPr kumimoji="1" lang="ja-JP" altLang="en-US" dirty="0" smtClean="0"/>
                        <a:t>認証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成績照会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東北大</a:t>
                      </a:r>
                      <a:r>
                        <a:rPr kumimoji="1" lang="en-US" altLang="ja-JP" dirty="0" smtClean="0"/>
                        <a:t>ID</a:t>
                      </a:r>
                      <a:r>
                        <a:rPr kumimoji="1" lang="ja-JP" altLang="en-US" dirty="0" smtClean="0"/>
                        <a:t>認証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SRP</a:t>
                      </a:r>
                      <a:r>
                        <a:rPr kumimoji="1" lang="ja-JP" altLang="en-US" dirty="0" smtClean="0"/>
                        <a:t>認証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学生用メール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学籍番号</a:t>
                      </a:r>
                      <a:r>
                        <a:rPr kumimoji="1" lang="en-US" altLang="ja-JP" dirty="0" smtClean="0"/>
                        <a:t>ID</a:t>
                      </a:r>
                      <a:r>
                        <a:rPr kumimoji="1" lang="ja-JP" altLang="en-US" dirty="0" smtClean="0"/>
                        <a:t>認証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SRP</a:t>
                      </a:r>
                      <a:r>
                        <a:rPr kumimoji="1" lang="ja-JP" altLang="en-US" dirty="0" smtClean="0"/>
                        <a:t>認証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東北大学ポータルサイト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東北大</a:t>
                      </a:r>
                      <a:r>
                        <a:rPr kumimoji="1" lang="en-US" altLang="ja-JP" dirty="0" smtClean="0"/>
                        <a:t>ID</a:t>
                      </a:r>
                      <a:r>
                        <a:rPr kumimoji="1" lang="ja-JP" altLang="en-US" dirty="0" smtClean="0"/>
                        <a:t>認証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SRP</a:t>
                      </a:r>
                      <a:r>
                        <a:rPr kumimoji="1" lang="ja-JP" altLang="en-US" dirty="0" smtClean="0"/>
                        <a:t>認証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 bwMode="auto">
          <a:xfrm>
            <a:off x="467544" y="4725144"/>
            <a:ext cx="8208912" cy="360040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A47E-F1E4-4EBA-9038-F2DF13F238A4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332656"/>
            <a:ext cx="7127875" cy="1295400"/>
          </a:xfrm>
        </p:spPr>
        <p:txBody>
          <a:bodyPr anchor="ctr"/>
          <a:lstStyle/>
          <a:p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スタッフ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844824"/>
            <a:ext cx="7656512" cy="3654425"/>
          </a:xfrm>
        </p:spPr>
        <p:txBody>
          <a:bodyPr/>
          <a:lstStyle/>
          <a:p>
            <a:r>
              <a:rPr lang="ja-JP" altLang="en-US" dirty="0"/>
              <a:t>担当教員　</a:t>
            </a:r>
          </a:p>
          <a:p>
            <a:pPr lvl="1"/>
            <a:r>
              <a:rPr lang="ja-JP" altLang="en-US" dirty="0"/>
              <a:t> </a:t>
            </a:r>
            <a:r>
              <a:rPr lang="ja-JP" altLang="en-US" dirty="0" smtClean="0"/>
              <a:t>徳山　豪</a:t>
            </a:r>
            <a:r>
              <a:rPr lang="ja-JP" altLang="en-US" dirty="0"/>
              <a:t>　</a:t>
            </a:r>
            <a:r>
              <a:rPr lang="ja-JP" altLang="en-US" dirty="0" smtClean="0"/>
              <a:t>（とくやま　たけし） </a:t>
            </a:r>
            <a:endParaRPr lang="ja-JP" altLang="en-US" dirty="0"/>
          </a:p>
          <a:p>
            <a:pPr lvl="2"/>
            <a:r>
              <a:rPr lang="ja-JP" altLang="en-US" dirty="0"/>
              <a:t>情報科学研究科　</a:t>
            </a:r>
            <a:r>
              <a:rPr lang="ja-JP" altLang="en-US" dirty="0" smtClean="0"/>
              <a:t>教授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E-mail : tokuyama@dais.is.tohoku.ac.jp</a:t>
            </a:r>
          </a:p>
          <a:p>
            <a:pPr lvl="2"/>
            <a:r>
              <a:rPr lang="en-US" altLang="ja-JP" dirty="0" smtClean="0"/>
              <a:t>URL :</a:t>
            </a:r>
            <a:endParaRPr lang="ja-JP" altLang="en-US" dirty="0"/>
          </a:p>
        </p:txBody>
      </p:sp>
      <p:sp>
        <p:nvSpPr>
          <p:cNvPr id="102406" name="Text Box 5"/>
          <p:cNvSpPr txBox="1">
            <a:spLocks noChangeArrowheads="1"/>
          </p:cNvSpPr>
          <p:nvPr/>
        </p:nvSpPr>
        <p:spPr bwMode="auto">
          <a:xfrm>
            <a:off x="2483768" y="3717032"/>
            <a:ext cx="2050561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ja-JP" altLang="en-US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探</a:t>
            </a:r>
            <a:r>
              <a:rPr kumimoji="1" lang="ja-JP" alt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してくださ</a:t>
            </a:r>
            <a:r>
              <a:rPr kumimoji="1" lang="ja-JP" altLang="en-US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い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endParaRPr kumimoji="1" lang="en-US" altLang="ja-JP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2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60648"/>
            <a:ext cx="7543800" cy="1295400"/>
          </a:xfrm>
        </p:spPr>
        <p:txBody>
          <a:bodyPr anchor="ctr"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ICL</a:t>
            </a:r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演習室　ユーザ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ID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と初期パスワード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700808"/>
            <a:ext cx="8229600" cy="48245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800" dirty="0"/>
              <a:t>ユーザ</a:t>
            </a:r>
            <a:r>
              <a:rPr lang="en-US" altLang="ja-JP" sz="2800" dirty="0"/>
              <a:t>ID</a:t>
            </a:r>
            <a:r>
              <a:rPr lang="ja-JP" altLang="en-US" sz="2800" dirty="0" smtClean="0"/>
              <a:t>：システム</a:t>
            </a:r>
            <a:r>
              <a:rPr lang="ja-JP" altLang="en-US" sz="2800" dirty="0"/>
              <a:t>管理者が割り当てる利用者番号</a:t>
            </a:r>
          </a:p>
          <a:p>
            <a:pPr lvl="1">
              <a:lnSpc>
                <a:spcPct val="90000"/>
              </a:lnSpc>
            </a:pPr>
            <a:r>
              <a:rPr lang="ja-JP" altLang="en-US" sz="2400" dirty="0"/>
              <a:t>学生証番号を基本に設定</a:t>
            </a:r>
          </a:p>
          <a:p>
            <a:pPr>
              <a:lnSpc>
                <a:spcPct val="90000"/>
              </a:lnSpc>
            </a:pPr>
            <a:r>
              <a:rPr lang="ja-JP" altLang="en-US" sz="2800" dirty="0"/>
              <a:t>パスワード：　</a:t>
            </a:r>
            <a:r>
              <a:rPr lang="ja-JP" altLang="en-US" sz="2800" dirty="0" smtClean="0"/>
              <a:t>共通パスワード</a:t>
            </a:r>
            <a:endParaRPr lang="en-US" altLang="ja-JP" sz="2800" dirty="0"/>
          </a:p>
          <a:p>
            <a:pPr>
              <a:lnSpc>
                <a:spcPct val="90000"/>
              </a:lnSpc>
              <a:buNone/>
            </a:pPr>
            <a:r>
              <a:rPr lang="ja-JP" altLang="en-US" sz="2800" dirty="0" smtClean="0"/>
              <a:t>　　　　　　　　　　ユーザ</a:t>
            </a:r>
            <a:r>
              <a:rPr lang="ja-JP" altLang="en-US" sz="2800" dirty="0"/>
              <a:t>が作る認証</a:t>
            </a:r>
          </a:p>
          <a:p>
            <a:pPr>
              <a:lnSpc>
                <a:spcPct val="90000"/>
              </a:lnSpc>
            </a:pPr>
            <a:r>
              <a:rPr lang="ja-JP" altLang="en-US" sz="2800" dirty="0"/>
              <a:t>初期パスワード：　管理者が用意</a:t>
            </a:r>
            <a:r>
              <a:rPr lang="ja-JP" altLang="en-US" sz="2800" dirty="0" smtClean="0"/>
              <a:t>する</a:t>
            </a:r>
            <a:endParaRPr lang="en-US" altLang="ja-JP" sz="2800" dirty="0" smtClean="0"/>
          </a:p>
          <a:p>
            <a:pPr lvl="1"/>
            <a:r>
              <a:rPr lang="ja-JP" altLang="en-US" dirty="0" smtClean="0"/>
              <a:t>初期の共通パスワードを使う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初期の共通パスワードがわからない</a:t>
            </a:r>
            <a:r>
              <a:rPr lang="ja-JP" altLang="en-US" dirty="0"/>
              <a:t>人は</a:t>
            </a:r>
            <a:endParaRPr lang="en-US" altLang="ja-JP" dirty="0" smtClean="0"/>
          </a:p>
          <a:p>
            <a:pPr lvl="2">
              <a:lnSpc>
                <a:spcPct val="90000"/>
              </a:lnSpc>
            </a:pPr>
            <a:r>
              <a:rPr lang="ja-JP" altLang="en-US" sz="2000" dirty="0" smtClean="0"/>
              <a:t>別紙</a:t>
            </a:r>
            <a:r>
              <a:rPr lang="ja-JP" altLang="en-US" sz="2000" dirty="0"/>
              <a:t>プリントを参照して計算する</a:t>
            </a:r>
          </a:p>
          <a:p>
            <a:pPr lvl="1">
              <a:lnSpc>
                <a:spcPct val="90000"/>
              </a:lnSpc>
            </a:pPr>
            <a:r>
              <a:rPr lang="ja-JP" altLang="en-US" dirty="0">
                <a:solidFill>
                  <a:srgbClr val="FF0000"/>
                </a:solidFill>
              </a:rPr>
              <a:t>後に変更する</a:t>
            </a:r>
            <a:r>
              <a:rPr lang="en-US" altLang="ja-JP" dirty="0">
                <a:solidFill>
                  <a:srgbClr val="FF0000"/>
                </a:solidFill>
              </a:rPr>
              <a:t>(</a:t>
            </a:r>
            <a:r>
              <a:rPr lang="ja-JP" altLang="en-US" dirty="0">
                <a:solidFill>
                  <a:srgbClr val="FF0000"/>
                </a:solidFill>
              </a:rPr>
              <a:t>必ず変更する事）</a:t>
            </a:r>
          </a:p>
          <a:p>
            <a:pPr lvl="1">
              <a:lnSpc>
                <a:spcPct val="90000"/>
              </a:lnSpc>
            </a:pPr>
            <a:r>
              <a:rPr lang="ja-JP" altLang="en-US" dirty="0"/>
              <a:t>パスワードは絶対に忘れないこと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60350"/>
            <a:ext cx="89201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4692" name="Group 14"/>
          <p:cNvGrpSpPr>
            <a:grpSpLocks/>
          </p:cNvGrpSpPr>
          <p:nvPr/>
        </p:nvGrpSpPr>
        <p:grpSpPr bwMode="auto">
          <a:xfrm>
            <a:off x="576263" y="1233488"/>
            <a:ext cx="7920037" cy="1628775"/>
            <a:chOff x="363" y="777"/>
            <a:chExt cx="4989" cy="1026"/>
          </a:xfrm>
        </p:grpSpPr>
        <p:sp>
          <p:nvSpPr>
            <p:cNvPr id="114693" name="Line 3"/>
            <p:cNvSpPr>
              <a:spLocks noChangeShapeType="1"/>
            </p:cNvSpPr>
            <p:nvPr/>
          </p:nvSpPr>
          <p:spPr bwMode="auto">
            <a:xfrm>
              <a:off x="3129" y="777"/>
              <a:ext cx="658" cy="0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14694" name="Line 4"/>
            <p:cNvSpPr>
              <a:spLocks noChangeShapeType="1"/>
            </p:cNvSpPr>
            <p:nvPr/>
          </p:nvSpPr>
          <p:spPr bwMode="auto">
            <a:xfrm>
              <a:off x="3923" y="777"/>
              <a:ext cx="907" cy="0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14695" name="Rectangle 5"/>
            <p:cNvSpPr>
              <a:spLocks noChangeArrowheads="1"/>
            </p:cNvSpPr>
            <p:nvPr/>
          </p:nvSpPr>
          <p:spPr bwMode="auto">
            <a:xfrm>
              <a:off x="363" y="958"/>
              <a:ext cx="4989" cy="845"/>
            </a:xfrm>
            <a:prstGeom prst="rect">
              <a:avLst/>
            </a:prstGeom>
            <a:solidFill>
              <a:srgbClr val="00008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1" lang="ja-JP" altLang="ja-JP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14696" name="Text Box 6"/>
            <p:cNvSpPr txBox="1">
              <a:spLocks noChangeArrowheads="1"/>
            </p:cNvSpPr>
            <p:nvPr/>
          </p:nvSpPr>
          <p:spPr bwMode="auto">
            <a:xfrm>
              <a:off x="453" y="1132"/>
              <a:ext cx="217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学籍番号：　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B5JB1234</a:t>
              </a:r>
              <a:endParaRPr kumimoji="1" lang="en-US" altLang="ja-JP" sz="2400" dirty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名前：　徳山（トクヤマ）</a:t>
              </a:r>
            </a:p>
          </p:txBody>
        </p:sp>
        <p:sp>
          <p:nvSpPr>
            <p:cNvPr id="114697" name="Text Box 7"/>
            <p:cNvSpPr txBox="1">
              <a:spLocks noChangeArrowheads="1"/>
            </p:cNvSpPr>
            <p:nvPr/>
          </p:nvSpPr>
          <p:spPr bwMode="auto">
            <a:xfrm>
              <a:off x="2714" y="1121"/>
              <a:ext cx="250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生年月日：　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1997</a:t>
              </a:r>
              <a:r>
                <a:rPr kumimoji="1" lang="ja-JP" altLang="en-US" sz="2400" dirty="0" smtClean="0">
                  <a:solidFill>
                    <a:schemeClr val="bg1"/>
                  </a:solidFill>
                </a:rPr>
                <a:t>年</a:t>
              </a:r>
              <a:r>
                <a:rPr kumimoji="1" lang="en-US" altLang="ja-JP" sz="2400" dirty="0">
                  <a:solidFill>
                    <a:schemeClr val="bg1"/>
                  </a:solidFill>
                </a:rPr>
                <a:t>1</a:t>
              </a:r>
              <a:r>
                <a:rPr kumimoji="1" lang="ja-JP" altLang="en-US" sz="2400" dirty="0">
                  <a:solidFill>
                    <a:schemeClr val="bg1"/>
                  </a:solidFill>
                </a:rPr>
                <a:t>月</a:t>
              </a:r>
              <a:r>
                <a:rPr kumimoji="1" lang="en-US" altLang="ja-JP" sz="2400" dirty="0">
                  <a:solidFill>
                    <a:schemeClr val="bg1"/>
                  </a:solidFill>
                </a:rPr>
                <a:t>1</a:t>
              </a:r>
              <a:r>
                <a:rPr kumimoji="1" lang="ja-JP" altLang="en-US" sz="2400" dirty="0">
                  <a:solidFill>
                    <a:schemeClr val="bg1"/>
                  </a:solidFill>
                </a:rPr>
                <a:t>日</a:t>
              </a:r>
            </a:p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出身高校所在地：　宮城</a:t>
              </a:r>
            </a:p>
          </p:txBody>
        </p:sp>
        <p:sp>
          <p:nvSpPr>
            <p:cNvPr id="114698" name="Text Box 8"/>
            <p:cNvSpPr txBox="1">
              <a:spLocks noChangeArrowheads="1"/>
            </p:cNvSpPr>
            <p:nvPr/>
          </p:nvSpPr>
          <p:spPr bwMode="auto">
            <a:xfrm>
              <a:off x="428" y="943"/>
              <a:ext cx="7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ja-JP" altLang="en-US" sz="2000">
                  <a:solidFill>
                    <a:schemeClr val="bg1"/>
                  </a:solidFill>
                </a:rPr>
                <a:t>（例）</a:t>
              </a:r>
            </a:p>
          </p:txBody>
        </p:sp>
      </p:grp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1943100" y="4041775"/>
            <a:ext cx="4967288" cy="730250"/>
          </a:xfrm>
          <a:prstGeom prst="rect">
            <a:avLst/>
          </a:prstGeom>
          <a:solidFill>
            <a:srgbClr val="00008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280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利用者番号は  </a:t>
            </a:r>
            <a:r>
              <a:rPr kumimoji="1" lang="en-US" altLang="ja-JP" sz="4000" dirty="0">
                <a:solidFill>
                  <a:schemeClr val="bg1"/>
                </a:solidFill>
                <a:latin typeface="ＭＳ Ｐゴシック" pitchFamily="50" charset="-128"/>
              </a:rPr>
              <a:t>[</a:t>
            </a:r>
            <a:r>
              <a:rPr kumimoji="1" lang="en-US" altLang="ja-JP" sz="4000" dirty="0" smtClean="0">
                <a:solidFill>
                  <a:schemeClr val="bg1"/>
                </a:solidFill>
                <a:latin typeface="ＭＳ Ｐゴシック" pitchFamily="50" charset="-128"/>
              </a:rPr>
              <a:t>b5jb1234</a:t>
            </a:r>
            <a:r>
              <a:rPr kumimoji="1" lang="en-US" altLang="ja-JP" sz="4000" dirty="0">
                <a:solidFill>
                  <a:schemeClr val="bg1"/>
                </a:solidFill>
                <a:latin typeface="ＭＳ Ｐゴシック" pitchFamily="50" charset="-128"/>
              </a:rPr>
              <a:t>]</a:t>
            </a:r>
          </a:p>
        </p:txBody>
      </p:sp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5697538"/>
            <a:ext cx="87344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008063" y="3213100"/>
            <a:ext cx="7000875" cy="427038"/>
            <a:chOff x="635" y="2001"/>
            <a:chExt cx="4410" cy="269"/>
          </a:xfrm>
        </p:grpSpPr>
        <p:pic>
          <p:nvPicPr>
            <p:cNvPr id="114702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" y="2001"/>
              <a:ext cx="4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703" name="Line 13"/>
            <p:cNvSpPr>
              <a:spLocks noChangeShapeType="1"/>
            </p:cNvSpPr>
            <p:nvPr/>
          </p:nvSpPr>
          <p:spPr bwMode="auto">
            <a:xfrm>
              <a:off x="2517" y="2228"/>
              <a:ext cx="1429" cy="0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384175" y="141288"/>
            <a:ext cx="3959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kumimoji="1" lang="ja-JP" altLang="en-US" sz="2800" b="1" dirty="0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rPr>
              <a:t>初期パスワードの算出</a:t>
            </a:r>
          </a:p>
        </p:txBody>
      </p:sp>
      <p:graphicFrame>
        <p:nvGraphicFramePr>
          <p:cNvPr id="115716" name="Object 7"/>
          <p:cNvGraphicFramePr>
            <a:graphicFrameLocks noChangeAspect="1"/>
          </p:cNvGraphicFramePr>
          <p:nvPr/>
        </p:nvGraphicFramePr>
        <p:xfrm>
          <a:off x="1223963" y="2133600"/>
          <a:ext cx="6408737" cy="447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0" name="Image" r:id="rId3" imgW="14082540" imgH="9841270" progId="">
                  <p:embed/>
                </p:oleObj>
              </mc:Choice>
              <mc:Fallback>
                <p:oleObj name="Image" r:id="rId3" imgW="14082540" imgH="984127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2133600"/>
                        <a:ext cx="6408737" cy="447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22</a:t>
            </a:fld>
            <a:endParaRPr lang="en-US" altLang="ja-JP"/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576263" y="623888"/>
            <a:ext cx="7920037" cy="1365250"/>
            <a:chOff x="363" y="393"/>
            <a:chExt cx="4989" cy="860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3" y="408"/>
              <a:ext cx="4989" cy="845"/>
            </a:xfrm>
            <a:prstGeom prst="rect">
              <a:avLst/>
            </a:prstGeom>
            <a:solidFill>
              <a:srgbClr val="00008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1" lang="ja-JP" altLang="ja-JP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53" y="582"/>
              <a:ext cx="217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学籍番号：　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B5JB1234</a:t>
              </a:r>
              <a:endParaRPr kumimoji="1" lang="en-US" altLang="ja-JP" sz="2400" dirty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名前：　徳山（トクヤマ）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714" y="571"/>
              <a:ext cx="250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生年月日：　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1997</a:t>
              </a:r>
              <a:r>
                <a:rPr kumimoji="1" lang="ja-JP" altLang="en-US" sz="2400" dirty="0" smtClean="0">
                  <a:solidFill>
                    <a:schemeClr val="bg1"/>
                  </a:solidFill>
                </a:rPr>
                <a:t>年</a:t>
              </a:r>
              <a:r>
                <a:rPr kumimoji="1" lang="en-US" altLang="ja-JP" sz="2400" dirty="0">
                  <a:solidFill>
                    <a:schemeClr val="bg1"/>
                  </a:solidFill>
                </a:rPr>
                <a:t>1</a:t>
              </a:r>
              <a:r>
                <a:rPr kumimoji="1" lang="ja-JP" altLang="en-US" sz="2400" dirty="0">
                  <a:solidFill>
                    <a:schemeClr val="bg1"/>
                  </a:solidFill>
                </a:rPr>
                <a:t>月</a:t>
              </a:r>
              <a:r>
                <a:rPr kumimoji="1" lang="en-US" altLang="ja-JP" sz="2400" dirty="0">
                  <a:solidFill>
                    <a:schemeClr val="bg1"/>
                  </a:solidFill>
                </a:rPr>
                <a:t>1</a:t>
              </a:r>
              <a:r>
                <a:rPr kumimoji="1" lang="ja-JP" altLang="en-US" sz="2400" dirty="0">
                  <a:solidFill>
                    <a:schemeClr val="bg1"/>
                  </a:solidFill>
                </a:rPr>
                <a:t>日</a:t>
              </a:r>
            </a:p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出身高校所在地：　宮城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28" y="393"/>
              <a:ext cx="7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ja-JP" altLang="en-US" sz="2000">
                  <a:solidFill>
                    <a:schemeClr val="bg1"/>
                  </a:solidFill>
                </a:rPr>
                <a:t>（例）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スライド番号プレースホルダ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58BA25E-78E5-4E23-85F2-4330C7DC5D67}" type="slidenum">
              <a:rPr lang="ja-JP" alt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pPr algn="r">
                <a:defRPr/>
              </a:pPr>
              <a:t>23</a:t>
            </a:fld>
            <a:endParaRPr lang="en-US" altLang="ja-JP" sz="10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84175" y="141288"/>
            <a:ext cx="3959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kumimoji="1" lang="ja-JP" altLang="en-US" sz="2800" b="1" dirty="0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rPr>
              <a:t>初期パスワードの算出</a:t>
            </a:r>
          </a:p>
        </p:txBody>
      </p:sp>
      <p:sp>
        <p:nvSpPr>
          <p:cNvPr id="116740" name="Rectangle 7"/>
          <p:cNvSpPr>
            <a:spLocks noChangeArrowheads="1"/>
          </p:cNvSpPr>
          <p:nvPr/>
        </p:nvSpPr>
        <p:spPr bwMode="auto">
          <a:xfrm>
            <a:off x="358775" y="2168525"/>
            <a:ext cx="8426450" cy="4465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pic>
        <p:nvPicPr>
          <p:cNvPr id="11674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2241550"/>
            <a:ext cx="6084888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05613" y="2251075"/>
            <a:ext cx="1836737" cy="4319588"/>
            <a:chOff x="4287" y="1418"/>
            <a:chExt cx="1157" cy="2721"/>
          </a:xfrm>
        </p:grpSpPr>
        <p:pic>
          <p:nvPicPr>
            <p:cNvPr id="116743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" y="1593"/>
              <a:ext cx="833" cy="2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44" name="Text Box 16"/>
            <p:cNvSpPr txBox="1">
              <a:spLocks noChangeArrowheads="1"/>
            </p:cNvSpPr>
            <p:nvPr/>
          </p:nvSpPr>
          <p:spPr bwMode="auto">
            <a:xfrm>
              <a:off x="4287" y="1418"/>
              <a:ext cx="11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ja-JP" altLang="en-US" sz="1000">
                  <a:solidFill>
                    <a:schemeClr val="bg2"/>
                  </a:solidFill>
                  <a:latin typeface="Times New Roman" pitchFamily="18" charset="0"/>
                </a:rPr>
                <a:t>表１．学部</a:t>
              </a:r>
              <a:r>
                <a:rPr kumimoji="1" lang="en-US" altLang="ja-JP" sz="1000">
                  <a:solidFill>
                    <a:schemeClr val="bg2"/>
                  </a:solidFill>
                  <a:latin typeface="Times New Roman" pitchFamily="18" charset="0"/>
                </a:rPr>
                <a:t>/</a:t>
              </a:r>
              <a:r>
                <a:rPr kumimoji="1" lang="ja-JP" altLang="en-US" sz="1000">
                  <a:solidFill>
                    <a:schemeClr val="bg2"/>
                  </a:solidFill>
                  <a:latin typeface="Times New Roman" pitchFamily="18" charset="0"/>
                </a:rPr>
                <a:t>研究科コード一覧</a:t>
              </a:r>
            </a:p>
          </p:txBody>
        </p:sp>
      </p:grpSp>
      <p:sp>
        <p:nvSpPr>
          <p:cNvPr id="80913" name="Oval 17"/>
          <p:cNvSpPr>
            <a:spLocks noChangeArrowheads="1"/>
          </p:cNvSpPr>
          <p:nvPr/>
        </p:nvSpPr>
        <p:spPr bwMode="auto">
          <a:xfrm>
            <a:off x="6948488" y="2852936"/>
            <a:ext cx="1368425" cy="2524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1785938" y="2636838"/>
            <a:ext cx="6477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>
                <a:solidFill>
                  <a:srgbClr val="FF0000"/>
                </a:solidFill>
                <a:latin typeface="Tahoma" pitchFamily="34" charset="0"/>
              </a:rPr>
              <a:t>0 1</a:t>
            </a: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2001838" y="5745163"/>
            <a:ext cx="6477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>
                <a:solidFill>
                  <a:srgbClr val="FF00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2206625" y="3379788"/>
            <a:ext cx="360363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>
                <a:solidFill>
                  <a:srgbClr val="FF0000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395288" y="2636838"/>
            <a:ext cx="14128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altLang="ja-JP" sz="2000">
                <a:solidFill>
                  <a:srgbClr val="FF0000"/>
                </a:solidFill>
                <a:latin typeface="Tahoma" pitchFamily="34" charset="0"/>
              </a:rPr>
              <a:t>t o k u y a 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1619250" y="5734050"/>
            <a:ext cx="2698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altLang="ja-JP" sz="2000">
                <a:solidFill>
                  <a:srgbClr val="FF0000"/>
                </a:solidFill>
                <a:latin typeface="Tahoma" pitchFamily="34" charset="0"/>
              </a:rPr>
              <a:t>t</a:t>
            </a:r>
          </a:p>
        </p:txBody>
      </p:sp>
      <p:grpSp>
        <p:nvGrpSpPr>
          <p:cNvPr id="116751" name="Group 27"/>
          <p:cNvGrpSpPr>
            <a:grpSpLocks/>
          </p:cNvGrpSpPr>
          <p:nvPr/>
        </p:nvGrpSpPr>
        <p:grpSpPr bwMode="auto">
          <a:xfrm>
            <a:off x="679450" y="623888"/>
            <a:ext cx="7612062" cy="1316038"/>
            <a:chOff x="428" y="393"/>
            <a:chExt cx="4795" cy="829"/>
          </a:xfrm>
        </p:grpSpPr>
        <p:sp>
          <p:nvSpPr>
            <p:cNvPr id="116753" name="Text Box 29"/>
            <p:cNvSpPr txBox="1">
              <a:spLocks noChangeArrowheads="1"/>
            </p:cNvSpPr>
            <p:nvPr/>
          </p:nvSpPr>
          <p:spPr bwMode="auto">
            <a:xfrm>
              <a:off x="453" y="582"/>
              <a:ext cx="217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学籍番号：　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B4JB1234</a:t>
              </a:r>
              <a:endParaRPr kumimoji="1" lang="en-US" altLang="ja-JP" sz="2400" dirty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名前：　徳山（トクヤマ）</a:t>
              </a:r>
            </a:p>
          </p:txBody>
        </p:sp>
        <p:sp>
          <p:nvSpPr>
            <p:cNvPr id="116754" name="Text Box 30"/>
            <p:cNvSpPr txBox="1">
              <a:spLocks noChangeArrowheads="1"/>
            </p:cNvSpPr>
            <p:nvPr/>
          </p:nvSpPr>
          <p:spPr bwMode="auto">
            <a:xfrm>
              <a:off x="2714" y="571"/>
              <a:ext cx="250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生年月日：　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1996</a:t>
              </a:r>
              <a:r>
                <a:rPr kumimoji="1" lang="ja-JP" altLang="en-US" sz="2400" dirty="0" smtClean="0">
                  <a:solidFill>
                    <a:schemeClr val="bg1"/>
                  </a:solidFill>
                </a:rPr>
                <a:t>年</a:t>
              </a:r>
              <a:r>
                <a:rPr kumimoji="1" lang="en-US" altLang="ja-JP" sz="2400" dirty="0">
                  <a:solidFill>
                    <a:schemeClr val="bg1"/>
                  </a:solidFill>
                </a:rPr>
                <a:t>1</a:t>
              </a:r>
              <a:r>
                <a:rPr kumimoji="1" lang="ja-JP" altLang="en-US" sz="2400" dirty="0">
                  <a:solidFill>
                    <a:schemeClr val="bg1"/>
                  </a:solidFill>
                </a:rPr>
                <a:t>月</a:t>
              </a:r>
              <a:r>
                <a:rPr kumimoji="1" lang="en-US" altLang="ja-JP" sz="2400" dirty="0">
                  <a:solidFill>
                    <a:schemeClr val="bg1"/>
                  </a:solidFill>
                </a:rPr>
                <a:t>1</a:t>
              </a:r>
              <a:r>
                <a:rPr kumimoji="1" lang="ja-JP" altLang="en-US" sz="2400" dirty="0">
                  <a:solidFill>
                    <a:schemeClr val="bg1"/>
                  </a:solidFill>
                </a:rPr>
                <a:t>日</a:t>
              </a:r>
            </a:p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出身高校所在地：　宮城</a:t>
              </a:r>
            </a:p>
          </p:txBody>
        </p:sp>
        <p:sp>
          <p:nvSpPr>
            <p:cNvPr id="116755" name="Text Box 31"/>
            <p:cNvSpPr txBox="1">
              <a:spLocks noChangeArrowheads="1"/>
            </p:cNvSpPr>
            <p:nvPr/>
          </p:nvSpPr>
          <p:spPr bwMode="auto">
            <a:xfrm>
              <a:off x="428" y="393"/>
              <a:ext cx="7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ja-JP" altLang="en-US" sz="2000">
                  <a:solidFill>
                    <a:schemeClr val="bg1"/>
                  </a:solidFill>
                </a:rPr>
                <a:t>（例）</a:t>
              </a:r>
            </a:p>
          </p:txBody>
        </p:sp>
      </p:grpSp>
      <p:sp>
        <p:nvSpPr>
          <p:cNvPr id="23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23</a:t>
            </a:fld>
            <a:endParaRPr lang="en-US" altLang="ja-JP"/>
          </a:p>
        </p:txBody>
      </p: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576263" y="623888"/>
            <a:ext cx="7920037" cy="1365250"/>
            <a:chOff x="363" y="393"/>
            <a:chExt cx="4989" cy="860"/>
          </a:xfrm>
        </p:grpSpPr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363" y="408"/>
              <a:ext cx="4989" cy="845"/>
            </a:xfrm>
            <a:prstGeom prst="rect">
              <a:avLst/>
            </a:prstGeom>
            <a:solidFill>
              <a:srgbClr val="00008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1" lang="ja-JP" altLang="ja-JP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453" y="582"/>
              <a:ext cx="217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学籍番号：　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B5JB1234</a:t>
              </a:r>
              <a:endParaRPr kumimoji="1" lang="en-US" altLang="ja-JP" sz="2400" dirty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名前：　徳山（トクヤマ）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2714" y="571"/>
              <a:ext cx="250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生年月日：　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1997</a:t>
              </a:r>
              <a:r>
                <a:rPr kumimoji="1" lang="ja-JP" altLang="en-US" sz="2400" dirty="0" smtClean="0">
                  <a:solidFill>
                    <a:schemeClr val="bg1"/>
                  </a:solidFill>
                </a:rPr>
                <a:t>年</a:t>
              </a:r>
              <a:r>
                <a:rPr kumimoji="1" lang="en-US" altLang="ja-JP" sz="2400" dirty="0">
                  <a:solidFill>
                    <a:schemeClr val="bg1"/>
                  </a:solidFill>
                </a:rPr>
                <a:t>1</a:t>
              </a:r>
              <a:r>
                <a:rPr kumimoji="1" lang="ja-JP" altLang="en-US" sz="2400" dirty="0">
                  <a:solidFill>
                    <a:schemeClr val="bg1"/>
                  </a:solidFill>
                </a:rPr>
                <a:t>月</a:t>
              </a:r>
              <a:r>
                <a:rPr kumimoji="1" lang="en-US" altLang="ja-JP" sz="2400" dirty="0">
                  <a:solidFill>
                    <a:schemeClr val="bg1"/>
                  </a:solidFill>
                </a:rPr>
                <a:t>1</a:t>
              </a:r>
              <a:r>
                <a:rPr kumimoji="1" lang="ja-JP" altLang="en-US" sz="2400" dirty="0">
                  <a:solidFill>
                    <a:schemeClr val="bg1"/>
                  </a:solidFill>
                </a:rPr>
                <a:t>日</a:t>
              </a:r>
            </a:p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出身高校所在地：　宮城</a:t>
              </a:r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428" y="393"/>
              <a:ext cx="7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ja-JP" altLang="en-US" sz="2000">
                  <a:solidFill>
                    <a:schemeClr val="bg1"/>
                  </a:solidFill>
                </a:rPr>
                <a:t>（例）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3" grpId="0" animBg="1"/>
      <p:bldP spid="80914" grpId="0"/>
      <p:bldP spid="80915" grpId="0"/>
      <p:bldP spid="80916" grpId="0"/>
      <p:bldP spid="80921" grpId="0"/>
      <p:bldP spid="809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スライド番号プレースホルダ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10D27C4-7793-472F-9834-889F151641C4}" type="slidenum">
              <a:rPr lang="ja-JP" alt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pPr algn="r">
                <a:defRPr/>
              </a:pPr>
              <a:t>24</a:t>
            </a:fld>
            <a:endParaRPr lang="en-US" altLang="ja-JP" sz="10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84175" y="141288"/>
            <a:ext cx="3959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kumimoji="1" lang="ja-JP" altLang="en-US" sz="2800" b="1" dirty="0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rPr>
              <a:t>初期パスワードの算出</a:t>
            </a:r>
          </a:p>
        </p:txBody>
      </p:sp>
      <p:sp>
        <p:nvSpPr>
          <p:cNvPr id="117764" name="Rectangle 7"/>
          <p:cNvSpPr>
            <a:spLocks noChangeArrowheads="1"/>
          </p:cNvSpPr>
          <p:nvPr/>
        </p:nvSpPr>
        <p:spPr bwMode="auto">
          <a:xfrm>
            <a:off x="358775" y="2168525"/>
            <a:ext cx="8426450" cy="4465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pic>
        <p:nvPicPr>
          <p:cNvPr id="11776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2241550"/>
            <a:ext cx="6084888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3429000"/>
            <a:ext cx="158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9" name="Oval 19"/>
          <p:cNvSpPr>
            <a:spLocks noChangeArrowheads="1"/>
          </p:cNvSpPr>
          <p:nvPr/>
        </p:nvSpPr>
        <p:spPr bwMode="auto">
          <a:xfrm>
            <a:off x="6588125" y="3284538"/>
            <a:ext cx="1116013" cy="25241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pic>
        <p:nvPicPr>
          <p:cNvPr id="81940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2492375"/>
            <a:ext cx="20177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6372225" y="2241550"/>
            <a:ext cx="2519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1000">
                <a:solidFill>
                  <a:schemeClr val="bg2"/>
                </a:solidFill>
                <a:latin typeface="Times New Roman" pitchFamily="18" charset="0"/>
              </a:rPr>
              <a:t>表２．出身高校所在都道府県記号一覧</a:t>
            </a:r>
          </a:p>
        </p:txBody>
      </p:sp>
      <p:grpSp>
        <p:nvGrpSpPr>
          <p:cNvPr id="2" name="Group 22"/>
          <p:cNvGrpSpPr>
            <a:grpSpLocks noChangeAspect="1"/>
          </p:cNvGrpSpPr>
          <p:nvPr/>
        </p:nvGrpSpPr>
        <p:grpSpPr bwMode="auto">
          <a:xfrm>
            <a:off x="3163888" y="2636838"/>
            <a:ext cx="2020887" cy="354012"/>
            <a:chOff x="1993" y="1684"/>
            <a:chExt cx="1273" cy="223"/>
          </a:xfrm>
        </p:grpSpPr>
        <p:sp>
          <p:nvSpPr>
            <p:cNvPr id="117771" name="AutoShape 23"/>
            <p:cNvSpPr>
              <a:spLocks noChangeAspect="1" noChangeArrowheads="1" noTextEdit="1"/>
            </p:cNvSpPr>
            <p:nvPr/>
          </p:nvSpPr>
          <p:spPr bwMode="auto">
            <a:xfrm>
              <a:off x="1995" y="1684"/>
              <a:ext cx="127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72" name="Rectangle 24"/>
            <p:cNvSpPr>
              <a:spLocks noChangeArrowheads="1"/>
            </p:cNvSpPr>
            <p:nvPr/>
          </p:nvSpPr>
          <p:spPr bwMode="auto">
            <a:xfrm>
              <a:off x="1993" y="1684"/>
              <a:ext cx="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>
                  <a:solidFill>
                    <a:srgbClr val="FB0F0C"/>
                  </a:solidFill>
                  <a:latin typeface="ＭＳ Ｐゴシック" pitchFamily="50" charset="-128"/>
                </a:rPr>
                <a:t>1</a:t>
              </a:r>
              <a:endParaRPr kumimoji="1" lang="en-US" altLang="ja-JP">
                <a:latin typeface="Times New Roman" pitchFamily="18" charset="0"/>
                <a:ea typeface="HG丸ｺﾞｼｯｸM-PRO" pitchFamily="50" charset="-128"/>
              </a:endParaRPr>
            </a:p>
          </p:txBody>
        </p:sp>
        <p:sp>
          <p:nvSpPr>
            <p:cNvPr id="117773" name="Rectangle 25"/>
            <p:cNvSpPr>
              <a:spLocks noChangeArrowheads="1"/>
            </p:cNvSpPr>
            <p:nvPr/>
          </p:nvSpPr>
          <p:spPr bwMode="auto">
            <a:xfrm>
              <a:off x="2119" y="1684"/>
              <a:ext cx="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>
                  <a:solidFill>
                    <a:srgbClr val="FB0F0C"/>
                  </a:solidFill>
                  <a:latin typeface="ＭＳ Ｐゴシック" pitchFamily="50" charset="-128"/>
                </a:rPr>
                <a:t>9</a:t>
              </a:r>
              <a:endParaRPr kumimoji="1" lang="en-US" altLang="ja-JP">
                <a:latin typeface="Times New Roman" pitchFamily="18" charset="0"/>
                <a:ea typeface="HG丸ｺﾞｼｯｸM-PRO" pitchFamily="50" charset="-128"/>
              </a:endParaRPr>
            </a:p>
          </p:txBody>
        </p:sp>
        <p:sp>
          <p:nvSpPr>
            <p:cNvPr id="117774" name="Rectangle 26"/>
            <p:cNvSpPr>
              <a:spLocks noChangeArrowheads="1"/>
            </p:cNvSpPr>
            <p:nvPr/>
          </p:nvSpPr>
          <p:spPr bwMode="auto">
            <a:xfrm>
              <a:off x="2246" y="1684"/>
              <a:ext cx="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>
                  <a:solidFill>
                    <a:srgbClr val="FB0F0C"/>
                  </a:solidFill>
                  <a:latin typeface="ＭＳ Ｐゴシック" pitchFamily="50" charset="-128"/>
                </a:rPr>
                <a:t>9</a:t>
              </a:r>
              <a:endParaRPr kumimoji="1" lang="en-US" altLang="ja-JP">
                <a:latin typeface="Times New Roman" pitchFamily="18" charset="0"/>
                <a:ea typeface="HG丸ｺﾞｼｯｸM-PRO" pitchFamily="50" charset="-128"/>
              </a:endParaRPr>
            </a:p>
          </p:txBody>
        </p:sp>
        <p:sp>
          <p:nvSpPr>
            <p:cNvPr id="117775" name="Rectangle 27"/>
            <p:cNvSpPr>
              <a:spLocks noChangeArrowheads="1"/>
            </p:cNvSpPr>
            <p:nvPr/>
          </p:nvSpPr>
          <p:spPr bwMode="auto">
            <a:xfrm>
              <a:off x="2372" y="1684"/>
              <a:ext cx="93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 dirty="0">
                  <a:solidFill>
                    <a:srgbClr val="FB0F0C"/>
                  </a:solidFill>
                  <a:latin typeface="ＭＳ Ｐゴシック" pitchFamily="50" charset="-128"/>
                </a:rPr>
                <a:t>7</a:t>
              </a:r>
              <a:endParaRPr kumimoji="1" lang="en-US" altLang="ja-JP" dirty="0">
                <a:latin typeface="Times New Roman" pitchFamily="18" charset="0"/>
                <a:ea typeface="HG丸ｺﾞｼｯｸM-PRO" pitchFamily="50" charset="-128"/>
              </a:endParaRPr>
            </a:p>
          </p:txBody>
        </p:sp>
        <p:sp>
          <p:nvSpPr>
            <p:cNvPr id="117776" name="Rectangle 28"/>
            <p:cNvSpPr>
              <a:spLocks noChangeArrowheads="1"/>
            </p:cNvSpPr>
            <p:nvPr/>
          </p:nvSpPr>
          <p:spPr bwMode="auto">
            <a:xfrm>
              <a:off x="2668" y="1684"/>
              <a:ext cx="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>
                  <a:solidFill>
                    <a:srgbClr val="FB0F0C"/>
                  </a:solidFill>
                  <a:latin typeface="ＭＳ Ｐゴシック" pitchFamily="50" charset="-128"/>
                </a:rPr>
                <a:t>0</a:t>
              </a:r>
              <a:endParaRPr kumimoji="1" lang="en-US" altLang="ja-JP">
                <a:latin typeface="Times New Roman" pitchFamily="18" charset="0"/>
                <a:ea typeface="HG丸ｺﾞｼｯｸM-PRO" pitchFamily="50" charset="-128"/>
              </a:endParaRPr>
            </a:p>
          </p:txBody>
        </p:sp>
        <p:sp>
          <p:nvSpPr>
            <p:cNvPr id="117777" name="Rectangle 29"/>
            <p:cNvSpPr>
              <a:spLocks noChangeArrowheads="1"/>
            </p:cNvSpPr>
            <p:nvPr/>
          </p:nvSpPr>
          <p:spPr bwMode="auto">
            <a:xfrm>
              <a:off x="2793" y="1684"/>
              <a:ext cx="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>
                  <a:solidFill>
                    <a:srgbClr val="FB0F0C"/>
                  </a:solidFill>
                  <a:latin typeface="ＭＳ Ｐゴシック" pitchFamily="50" charset="-128"/>
                </a:rPr>
                <a:t>1</a:t>
              </a:r>
              <a:endParaRPr kumimoji="1" lang="en-US" altLang="ja-JP">
                <a:latin typeface="Times New Roman" pitchFamily="18" charset="0"/>
                <a:ea typeface="HG丸ｺﾞｼｯｸM-PRO" pitchFamily="50" charset="-128"/>
              </a:endParaRPr>
            </a:p>
          </p:txBody>
        </p:sp>
        <p:sp>
          <p:nvSpPr>
            <p:cNvPr id="117778" name="Rectangle 30"/>
            <p:cNvSpPr>
              <a:spLocks noChangeArrowheads="1"/>
            </p:cNvSpPr>
            <p:nvPr/>
          </p:nvSpPr>
          <p:spPr bwMode="auto">
            <a:xfrm>
              <a:off x="3035" y="1684"/>
              <a:ext cx="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>
                  <a:solidFill>
                    <a:srgbClr val="FB0F0C"/>
                  </a:solidFill>
                  <a:latin typeface="ＭＳ Ｐゴシック" pitchFamily="50" charset="-128"/>
                </a:rPr>
                <a:t>0</a:t>
              </a:r>
              <a:endParaRPr kumimoji="1" lang="en-US" altLang="ja-JP">
                <a:latin typeface="Times New Roman" pitchFamily="18" charset="0"/>
                <a:ea typeface="HG丸ｺﾞｼｯｸM-PRO" pitchFamily="50" charset="-128"/>
              </a:endParaRPr>
            </a:p>
          </p:txBody>
        </p:sp>
        <p:sp>
          <p:nvSpPr>
            <p:cNvPr id="117779" name="Rectangle 31"/>
            <p:cNvSpPr>
              <a:spLocks noChangeArrowheads="1"/>
            </p:cNvSpPr>
            <p:nvPr/>
          </p:nvSpPr>
          <p:spPr bwMode="auto">
            <a:xfrm>
              <a:off x="3174" y="1684"/>
              <a:ext cx="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>
                  <a:solidFill>
                    <a:srgbClr val="FB0F0C"/>
                  </a:solidFill>
                  <a:latin typeface="ＭＳ Ｐゴシック" pitchFamily="50" charset="-128"/>
                </a:rPr>
                <a:t>1</a:t>
              </a:r>
              <a:endParaRPr kumimoji="1" lang="en-US" altLang="ja-JP">
                <a:latin typeface="Times New Roman" pitchFamily="18" charset="0"/>
                <a:ea typeface="HG丸ｺﾞｼｯｸM-PRO" pitchFamily="50" charset="-128"/>
              </a:endParaRPr>
            </a:p>
          </p:txBody>
        </p:sp>
      </p:grpSp>
      <p:grpSp>
        <p:nvGrpSpPr>
          <p:cNvPr id="3" name="Group 41"/>
          <p:cNvGrpSpPr>
            <a:grpSpLocks noChangeAspect="1"/>
          </p:cNvGrpSpPr>
          <p:nvPr/>
        </p:nvGrpSpPr>
        <p:grpSpPr bwMode="auto">
          <a:xfrm>
            <a:off x="5040315" y="4400550"/>
            <a:ext cx="1404938" cy="430213"/>
            <a:chOff x="3196" y="2794"/>
            <a:chExt cx="885" cy="271"/>
          </a:xfrm>
        </p:grpSpPr>
        <p:sp>
          <p:nvSpPr>
            <p:cNvPr id="117781" name="AutoShape 42"/>
            <p:cNvSpPr>
              <a:spLocks noChangeAspect="1" noChangeArrowheads="1" noTextEdit="1"/>
            </p:cNvSpPr>
            <p:nvPr/>
          </p:nvSpPr>
          <p:spPr bwMode="auto">
            <a:xfrm>
              <a:off x="3198" y="2795"/>
              <a:ext cx="861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82" name="Rectangle 43"/>
            <p:cNvSpPr>
              <a:spLocks noChangeArrowheads="1"/>
            </p:cNvSpPr>
            <p:nvPr/>
          </p:nvSpPr>
          <p:spPr bwMode="auto">
            <a:xfrm>
              <a:off x="3196" y="2794"/>
              <a:ext cx="1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800">
                  <a:solidFill>
                    <a:srgbClr val="FB0F0C"/>
                  </a:solidFill>
                  <a:latin typeface="ＭＳ Ｐゴシック" pitchFamily="50" charset="-128"/>
                </a:rPr>
                <a:t>0</a:t>
              </a:r>
              <a:endParaRPr kumimoji="1" lang="en-US" altLang="ja-JP">
                <a:latin typeface="Times New Roman" pitchFamily="18" charset="0"/>
                <a:ea typeface="HG丸ｺﾞｼｯｸM-PRO" pitchFamily="50" charset="-128"/>
              </a:endParaRPr>
            </a:p>
          </p:txBody>
        </p:sp>
        <p:sp>
          <p:nvSpPr>
            <p:cNvPr id="117783" name="Rectangle 44"/>
            <p:cNvSpPr>
              <a:spLocks noChangeArrowheads="1"/>
            </p:cNvSpPr>
            <p:nvPr/>
          </p:nvSpPr>
          <p:spPr bwMode="auto">
            <a:xfrm>
              <a:off x="3344" y="2794"/>
              <a:ext cx="1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800">
                  <a:solidFill>
                    <a:srgbClr val="FB0F0C"/>
                  </a:solidFill>
                  <a:latin typeface="ＭＳ Ｐゴシック" pitchFamily="50" charset="-128"/>
                </a:rPr>
                <a:t>0</a:t>
              </a:r>
              <a:endParaRPr kumimoji="1" lang="en-US" altLang="ja-JP">
                <a:latin typeface="Times New Roman" pitchFamily="18" charset="0"/>
                <a:ea typeface="HG丸ｺﾞｼｯｸM-PRO" pitchFamily="50" charset="-128"/>
              </a:endParaRPr>
            </a:p>
          </p:txBody>
        </p:sp>
        <p:sp>
          <p:nvSpPr>
            <p:cNvPr id="117784" name="Rectangle 45"/>
            <p:cNvSpPr>
              <a:spLocks noChangeArrowheads="1"/>
            </p:cNvSpPr>
            <p:nvPr/>
          </p:nvSpPr>
          <p:spPr bwMode="auto">
            <a:xfrm>
              <a:off x="3497" y="2794"/>
              <a:ext cx="1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800">
                  <a:solidFill>
                    <a:srgbClr val="FB0F0C"/>
                  </a:solidFill>
                  <a:latin typeface="ＭＳ Ｐゴシック" pitchFamily="50" charset="-128"/>
                </a:rPr>
                <a:t>1</a:t>
              </a:r>
              <a:endParaRPr kumimoji="1" lang="en-US" altLang="ja-JP">
                <a:latin typeface="Times New Roman" pitchFamily="18" charset="0"/>
                <a:ea typeface="HG丸ｺﾞｼｯｸM-PRO" pitchFamily="50" charset="-128"/>
              </a:endParaRPr>
            </a:p>
          </p:txBody>
        </p:sp>
        <p:sp>
          <p:nvSpPr>
            <p:cNvPr id="117785" name="Rectangle 46"/>
            <p:cNvSpPr>
              <a:spLocks noChangeArrowheads="1"/>
            </p:cNvSpPr>
            <p:nvPr/>
          </p:nvSpPr>
          <p:spPr bwMode="auto">
            <a:xfrm>
              <a:off x="3640" y="2794"/>
              <a:ext cx="1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800">
                  <a:solidFill>
                    <a:srgbClr val="FB0F0C"/>
                  </a:solidFill>
                  <a:latin typeface="ＭＳ Ｐゴシック" pitchFamily="50" charset="-128"/>
                </a:rPr>
                <a:t>9</a:t>
              </a:r>
              <a:endParaRPr kumimoji="1" lang="en-US" altLang="ja-JP">
                <a:latin typeface="Times New Roman" pitchFamily="18" charset="0"/>
                <a:ea typeface="HG丸ｺﾞｼｯｸM-PRO" pitchFamily="50" charset="-128"/>
              </a:endParaRPr>
            </a:p>
          </p:txBody>
        </p:sp>
        <p:sp>
          <p:nvSpPr>
            <p:cNvPr id="117786" name="Rectangle 47"/>
            <p:cNvSpPr>
              <a:spLocks noChangeArrowheads="1"/>
            </p:cNvSpPr>
            <p:nvPr/>
          </p:nvSpPr>
          <p:spPr bwMode="auto">
            <a:xfrm>
              <a:off x="3806" y="2794"/>
              <a:ext cx="1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800">
                  <a:solidFill>
                    <a:srgbClr val="FB0F0C"/>
                  </a:solidFill>
                  <a:latin typeface="ＭＳ Ｐゴシック" pitchFamily="50" charset="-128"/>
                </a:rPr>
                <a:t>9</a:t>
              </a:r>
              <a:endParaRPr kumimoji="1" lang="en-US" altLang="ja-JP">
                <a:latin typeface="Times New Roman" pitchFamily="18" charset="0"/>
                <a:ea typeface="HG丸ｺﾞｼｯｸM-PRO" pitchFamily="50" charset="-128"/>
              </a:endParaRPr>
            </a:p>
          </p:txBody>
        </p:sp>
        <p:sp>
          <p:nvSpPr>
            <p:cNvPr id="117787" name="Rectangle 48"/>
            <p:cNvSpPr>
              <a:spLocks noChangeArrowheads="1"/>
            </p:cNvSpPr>
            <p:nvPr/>
          </p:nvSpPr>
          <p:spPr bwMode="auto">
            <a:xfrm>
              <a:off x="3968" y="2794"/>
              <a:ext cx="11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800" dirty="0">
                  <a:solidFill>
                    <a:srgbClr val="FB0F0C"/>
                  </a:solidFill>
                  <a:latin typeface="ＭＳ Ｐゴシック" pitchFamily="50" charset="-128"/>
                </a:rPr>
                <a:t>7</a:t>
              </a:r>
              <a:endParaRPr kumimoji="1" lang="en-US" altLang="ja-JP" dirty="0">
                <a:latin typeface="Times New Roman" pitchFamily="18" charset="0"/>
                <a:ea typeface="HG丸ｺﾞｼｯｸM-PRO" pitchFamily="50" charset="-128"/>
              </a:endParaRPr>
            </a:p>
          </p:txBody>
        </p:sp>
      </p:grpSp>
      <p:grpSp>
        <p:nvGrpSpPr>
          <p:cNvPr id="4" name="Group 49"/>
          <p:cNvGrpSpPr>
            <a:grpSpLocks noChangeAspect="1"/>
          </p:cNvGrpSpPr>
          <p:nvPr/>
        </p:nvGrpSpPr>
        <p:grpSpPr bwMode="auto">
          <a:xfrm>
            <a:off x="2916237" y="5764221"/>
            <a:ext cx="1454149" cy="369888"/>
            <a:chOff x="1858" y="3658"/>
            <a:chExt cx="916" cy="233"/>
          </a:xfrm>
        </p:grpSpPr>
        <p:sp>
          <p:nvSpPr>
            <p:cNvPr id="117789" name="AutoShape 50"/>
            <p:cNvSpPr>
              <a:spLocks noChangeAspect="1" noChangeArrowheads="1" noTextEdit="1"/>
            </p:cNvSpPr>
            <p:nvPr/>
          </p:nvSpPr>
          <p:spPr bwMode="auto">
            <a:xfrm>
              <a:off x="1860" y="3658"/>
              <a:ext cx="907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90" name="Rectangle 51"/>
            <p:cNvSpPr>
              <a:spLocks noChangeArrowheads="1"/>
            </p:cNvSpPr>
            <p:nvPr/>
          </p:nvSpPr>
          <p:spPr bwMode="auto">
            <a:xfrm>
              <a:off x="1858" y="3658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400">
                  <a:solidFill>
                    <a:srgbClr val="FB0F0C"/>
                  </a:solidFill>
                  <a:latin typeface="ＭＳ Ｐゴシック" pitchFamily="50" charset="-128"/>
                </a:rPr>
                <a:t>0</a:t>
              </a:r>
              <a:endParaRPr kumimoji="1" lang="en-US" altLang="ja-JP">
                <a:latin typeface="Times New Roman" pitchFamily="18" charset="0"/>
                <a:ea typeface="HG丸ｺﾞｼｯｸM-PRO" pitchFamily="50" charset="-128"/>
              </a:endParaRPr>
            </a:p>
          </p:txBody>
        </p:sp>
        <p:sp>
          <p:nvSpPr>
            <p:cNvPr id="117791" name="Rectangle 52"/>
            <p:cNvSpPr>
              <a:spLocks noChangeArrowheads="1"/>
            </p:cNvSpPr>
            <p:nvPr/>
          </p:nvSpPr>
          <p:spPr bwMode="auto">
            <a:xfrm>
              <a:off x="2056" y="3658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400">
                  <a:solidFill>
                    <a:srgbClr val="FB0F0C"/>
                  </a:solidFill>
                  <a:latin typeface="ＭＳ Ｐゴシック" pitchFamily="50" charset="-128"/>
                </a:rPr>
                <a:t>1</a:t>
              </a:r>
              <a:endParaRPr kumimoji="1" lang="en-US" altLang="ja-JP">
                <a:latin typeface="Times New Roman" pitchFamily="18" charset="0"/>
                <a:ea typeface="HG丸ｺﾞｼｯｸM-PRO" pitchFamily="50" charset="-128"/>
              </a:endParaRPr>
            </a:p>
          </p:txBody>
        </p:sp>
        <p:sp>
          <p:nvSpPr>
            <p:cNvPr id="117792" name="Rectangle 53"/>
            <p:cNvSpPr>
              <a:spLocks noChangeArrowheads="1"/>
            </p:cNvSpPr>
            <p:nvPr/>
          </p:nvSpPr>
          <p:spPr bwMode="auto">
            <a:xfrm>
              <a:off x="2265" y="3658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400">
                  <a:solidFill>
                    <a:srgbClr val="FB0F0C"/>
                  </a:solidFill>
                  <a:latin typeface="ＭＳ Ｐゴシック" pitchFamily="50" charset="-128"/>
                </a:rPr>
                <a:t>9</a:t>
              </a:r>
              <a:endParaRPr kumimoji="1" lang="en-US" altLang="ja-JP">
                <a:latin typeface="Times New Roman" pitchFamily="18" charset="0"/>
                <a:ea typeface="HG丸ｺﾞｼｯｸM-PRO" pitchFamily="50" charset="-128"/>
              </a:endParaRPr>
            </a:p>
          </p:txBody>
        </p:sp>
        <p:sp>
          <p:nvSpPr>
            <p:cNvPr id="117793" name="Rectangle 54"/>
            <p:cNvSpPr>
              <a:spLocks noChangeArrowheads="1"/>
            </p:cNvSpPr>
            <p:nvPr/>
          </p:nvSpPr>
          <p:spPr bwMode="auto">
            <a:xfrm>
              <a:off x="2467" y="3658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400">
                  <a:solidFill>
                    <a:srgbClr val="FB0F0C"/>
                  </a:solidFill>
                  <a:latin typeface="ＭＳ Ｐゴシック" pitchFamily="50" charset="-128"/>
                </a:rPr>
                <a:t>9</a:t>
              </a:r>
              <a:endParaRPr kumimoji="1" lang="en-US" altLang="ja-JP">
                <a:latin typeface="Times New Roman" pitchFamily="18" charset="0"/>
                <a:ea typeface="HG丸ｺﾞｼｯｸM-PRO" pitchFamily="50" charset="-128"/>
              </a:endParaRPr>
            </a:p>
          </p:txBody>
        </p:sp>
        <p:sp>
          <p:nvSpPr>
            <p:cNvPr id="117794" name="Rectangle 55"/>
            <p:cNvSpPr>
              <a:spLocks noChangeArrowheads="1"/>
            </p:cNvSpPr>
            <p:nvPr/>
          </p:nvSpPr>
          <p:spPr bwMode="auto">
            <a:xfrm>
              <a:off x="2677" y="3658"/>
              <a:ext cx="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400" dirty="0">
                  <a:solidFill>
                    <a:srgbClr val="FB0F0C"/>
                  </a:solidFill>
                  <a:latin typeface="ＭＳ Ｐゴシック" pitchFamily="50" charset="-128"/>
                </a:rPr>
                <a:t>7</a:t>
              </a:r>
              <a:endParaRPr kumimoji="1" lang="en-US" altLang="ja-JP" dirty="0">
                <a:latin typeface="Times New Roman" pitchFamily="18" charset="0"/>
                <a:ea typeface="HG丸ｺﾞｼｯｸM-PRO" pitchFamily="50" charset="-128"/>
              </a:endParaRPr>
            </a:p>
          </p:txBody>
        </p:sp>
      </p:grpSp>
      <p:sp>
        <p:nvSpPr>
          <p:cNvPr id="117795" name="Text Box 56"/>
          <p:cNvSpPr txBox="1">
            <a:spLocks noChangeArrowheads="1"/>
          </p:cNvSpPr>
          <p:nvPr/>
        </p:nvSpPr>
        <p:spPr bwMode="auto">
          <a:xfrm>
            <a:off x="1785938" y="2636838"/>
            <a:ext cx="6477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>
                <a:solidFill>
                  <a:srgbClr val="FF0000"/>
                </a:solidFill>
                <a:latin typeface="Tahoma" pitchFamily="34" charset="0"/>
              </a:rPr>
              <a:t>0 1</a:t>
            </a:r>
          </a:p>
        </p:txBody>
      </p:sp>
      <p:sp>
        <p:nvSpPr>
          <p:cNvPr id="117796" name="Text Box 57"/>
          <p:cNvSpPr txBox="1">
            <a:spLocks noChangeArrowheads="1"/>
          </p:cNvSpPr>
          <p:nvPr/>
        </p:nvSpPr>
        <p:spPr bwMode="auto">
          <a:xfrm>
            <a:off x="2206625" y="3379788"/>
            <a:ext cx="360363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>
                <a:solidFill>
                  <a:srgbClr val="FF0000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81978" name="Text Box 58"/>
          <p:cNvSpPr txBox="1">
            <a:spLocks noChangeArrowheads="1"/>
          </p:cNvSpPr>
          <p:nvPr/>
        </p:nvSpPr>
        <p:spPr bwMode="auto">
          <a:xfrm>
            <a:off x="2894013" y="3379788"/>
            <a:ext cx="647700" cy="4429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2300">
                <a:solidFill>
                  <a:srgbClr val="FB0F0C"/>
                </a:solidFill>
                <a:latin typeface="ＭＳ Ｐゴシック" pitchFamily="50" charset="-128"/>
              </a:rPr>
              <a:t>1</a:t>
            </a:r>
          </a:p>
        </p:txBody>
      </p:sp>
      <p:sp>
        <p:nvSpPr>
          <p:cNvPr id="117798" name="Text Box 59"/>
          <p:cNvSpPr txBox="1">
            <a:spLocks noChangeArrowheads="1"/>
          </p:cNvSpPr>
          <p:nvPr/>
        </p:nvSpPr>
        <p:spPr bwMode="auto">
          <a:xfrm>
            <a:off x="2028825" y="5745163"/>
            <a:ext cx="338138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>
                <a:solidFill>
                  <a:srgbClr val="FF0000"/>
                </a:solidFill>
                <a:latin typeface="Tahoma" pitchFamily="34" charset="0"/>
              </a:rPr>
              <a:t>1</a:t>
            </a:r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2916238" y="4437063"/>
            <a:ext cx="1908175" cy="388937"/>
            <a:chOff x="1837" y="2795"/>
            <a:chExt cx="1202" cy="245"/>
          </a:xfrm>
        </p:grpSpPr>
        <p:grpSp>
          <p:nvGrpSpPr>
            <p:cNvPr id="117800" name="Group 32"/>
            <p:cNvGrpSpPr>
              <a:grpSpLocks noChangeAspect="1"/>
            </p:cNvGrpSpPr>
            <p:nvPr/>
          </p:nvGrpSpPr>
          <p:grpSpPr bwMode="auto">
            <a:xfrm>
              <a:off x="1992" y="2795"/>
              <a:ext cx="1047" cy="223"/>
              <a:chOff x="1972" y="2838"/>
              <a:chExt cx="1096" cy="223"/>
            </a:xfrm>
          </p:grpSpPr>
          <p:sp>
            <p:nvSpPr>
              <p:cNvPr id="117801" name="AutoShape 33"/>
              <p:cNvSpPr>
                <a:spLocks noChangeAspect="1" noChangeArrowheads="1" noTextEdit="1"/>
              </p:cNvSpPr>
              <p:nvPr/>
            </p:nvSpPr>
            <p:spPr bwMode="auto">
              <a:xfrm>
                <a:off x="1973" y="2840"/>
                <a:ext cx="1088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802" name="Rectangle 34"/>
              <p:cNvSpPr>
                <a:spLocks noChangeArrowheads="1"/>
              </p:cNvSpPr>
              <p:nvPr/>
            </p:nvSpPr>
            <p:spPr bwMode="auto">
              <a:xfrm>
                <a:off x="1972" y="2838"/>
                <a:ext cx="96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1" lang="en-US" altLang="ja-JP" sz="2300">
                    <a:solidFill>
                      <a:srgbClr val="FB0F0C"/>
                    </a:solidFill>
                    <a:latin typeface="ＭＳ Ｐゴシック" pitchFamily="50" charset="-128"/>
                  </a:rPr>
                  <a:t>9</a:t>
                </a:r>
                <a:endParaRPr kumimoji="1" lang="en-US" altLang="ja-JP">
                  <a:latin typeface="Times New Roman" pitchFamily="18" charset="0"/>
                  <a:ea typeface="HG丸ｺﾞｼｯｸM-PRO" pitchFamily="50" charset="-128"/>
                </a:endParaRPr>
              </a:p>
            </p:txBody>
          </p:sp>
          <p:sp>
            <p:nvSpPr>
              <p:cNvPr id="117803" name="Rectangle 35"/>
              <p:cNvSpPr>
                <a:spLocks noChangeArrowheads="1"/>
              </p:cNvSpPr>
              <p:nvPr/>
            </p:nvSpPr>
            <p:spPr bwMode="auto">
              <a:xfrm>
                <a:off x="2092" y="2838"/>
                <a:ext cx="97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1" lang="en-US" altLang="ja-JP" sz="2300">
                    <a:solidFill>
                      <a:srgbClr val="FB0F0C"/>
                    </a:solidFill>
                    <a:latin typeface="ＭＳ Ｐゴシック" pitchFamily="50" charset="-128"/>
                  </a:rPr>
                  <a:t>9</a:t>
                </a:r>
                <a:endParaRPr kumimoji="1" lang="en-US" altLang="ja-JP">
                  <a:latin typeface="Times New Roman" pitchFamily="18" charset="0"/>
                  <a:ea typeface="HG丸ｺﾞｼｯｸM-PRO" pitchFamily="50" charset="-128"/>
                </a:endParaRPr>
              </a:p>
            </p:txBody>
          </p:sp>
          <p:sp>
            <p:nvSpPr>
              <p:cNvPr id="117804" name="Rectangle 36"/>
              <p:cNvSpPr>
                <a:spLocks noChangeArrowheads="1"/>
              </p:cNvSpPr>
              <p:nvPr/>
            </p:nvSpPr>
            <p:spPr bwMode="auto">
              <a:xfrm>
                <a:off x="2208" y="2838"/>
                <a:ext cx="97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1" lang="en-US" altLang="ja-JP" sz="2300" dirty="0">
                    <a:solidFill>
                      <a:srgbClr val="FB0F0C"/>
                    </a:solidFill>
                    <a:latin typeface="ＭＳ Ｐゴシック" pitchFamily="50" charset="-128"/>
                  </a:rPr>
                  <a:t>7</a:t>
                </a:r>
                <a:endParaRPr kumimoji="1" lang="en-US" altLang="ja-JP" dirty="0">
                  <a:latin typeface="Times New Roman" pitchFamily="18" charset="0"/>
                  <a:ea typeface="HG丸ｺﾞｼｯｸM-PRO" pitchFamily="50" charset="-128"/>
                </a:endParaRPr>
              </a:p>
            </p:txBody>
          </p:sp>
          <p:sp>
            <p:nvSpPr>
              <p:cNvPr id="117805" name="Rectangle 37"/>
              <p:cNvSpPr>
                <a:spLocks noChangeArrowheads="1"/>
              </p:cNvSpPr>
              <p:nvPr/>
            </p:nvSpPr>
            <p:spPr bwMode="auto">
              <a:xfrm>
                <a:off x="2468" y="2838"/>
                <a:ext cx="96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1" lang="en-US" altLang="ja-JP" sz="2300">
                    <a:solidFill>
                      <a:srgbClr val="FB0F0C"/>
                    </a:solidFill>
                    <a:latin typeface="ＭＳ Ｐゴシック" pitchFamily="50" charset="-128"/>
                  </a:rPr>
                  <a:t>0</a:t>
                </a:r>
                <a:endParaRPr kumimoji="1" lang="en-US" altLang="ja-JP">
                  <a:latin typeface="Times New Roman" pitchFamily="18" charset="0"/>
                  <a:ea typeface="HG丸ｺﾞｼｯｸM-PRO" pitchFamily="50" charset="-128"/>
                </a:endParaRPr>
              </a:p>
            </p:txBody>
          </p:sp>
          <p:sp>
            <p:nvSpPr>
              <p:cNvPr id="117806" name="Rectangle 38"/>
              <p:cNvSpPr>
                <a:spLocks noChangeArrowheads="1"/>
              </p:cNvSpPr>
              <p:nvPr/>
            </p:nvSpPr>
            <p:spPr bwMode="auto">
              <a:xfrm>
                <a:off x="2584" y="2838"/>
                <a:ext cx="97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1" lang="en-US" altLang="ja-JP" sz="2300">
                    <a:solidFill>
                      <a:srgbClr val="FB0F0C"/>
                    </a:solidFill>
                    <a:latin typeface="ＭＳ Ｐゴシック" pitchFamily="50" charset="-128"/>
                  </a:rPr>
                  <a:t>1</a:t>
                </a:r>
                <a:endParaRPr kumimoji="1" lang="en-US" altLang="ja-JP">
                  <a:latin typeface="Times New Roman" pitchFamily="18" charset="0"/>
                  <a:ea typeface="HG丸ｺﾞｼｯｸM-PRO" pitchFamily="50" charset="-128"/>
                </a:endParaRPr>
              </a:p>
            </p:txBody>
          </p:sp>
          <p:sp>
            <p:nvSpPr>
              <p:cNvPr id="117807" name="Rectangle 39"/>
              <p:cNvSpPr>
                <a:spLocks noChangeArrowheads="1"/>
              </p:cNvSpPr>
              <p:nvPr/>
            </p:nvSpPr>
            <p:spPr bwMode="auto">
              <a:xfrm>
                <a:off x="2857" y="2838"/>
                <a:ext cx="92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kumimoji="1" lang="en-US" altLang="ja-JP" sz="2300">
                    <a:solidFill>
                      <a:srgbClr val="FB0F0C"/>
                    </a:solidFill>
                    <a:latin typeface="ＭＳ Ｐゴシック" pitchFamily="50" charset="-128"/>
                  </a:rPr>
                  <a:t>0</a:t>
                </a:r>
                <a:endParaRPr kumimoji="1" lang="en-US" altLang="ja-JP">
                  <a:latin typeface="Times New Roman" pitchFamily="18" charset="0"/>
                  <a:ea typeface="HG丸ｺﾞｼｯｸM-PRO" pitchFamily="50" charset="-128"/>
                </a:endParaRPr>
              </a:p>
            </p:txBody>
          </p:sp>
          <p:sp>
            <p:nvSpPr>
              <p:cNvPr id="117808" name="Rectangle 40"/>
              <p:cNvSpPr>
                <a:spLocks noChangeArrowheads="1"/>
              </p:cNvSpPr>
              <p:nvPr/>
            </p:nvSpPr>
            <p:spPr bwMode="auto">
              <a:xfrm>
                <a:off x="2972" y="2838"/>
                <a:ext cx="96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1" lang="en-US" altLang="ja-JP" sz="2300">
                    <a:solidFill>
                      <a:srgbClr val="FB0F0C"/>
                    </a:solidFill>
                    <a:latin typeface="ＭＳ Ｐゴシック" pitchFamily="50" charset="-128"/>
                  </a:rPr>
                  <a:t>1</a:t>
                </a:r>
                <a:endParaRPr kumimoji="1" lang="en-US" altLang="ja-JP">
                  <a:latin typeface="Times New Roman" pitchFamily="18" charset="0"/>
                  <a:ea typeface="HG丸ｺﾞｼｯｸM-PRO" pitchFamily="50" charset="-128"/>
                </a:endParaRPr>
              </a:p>
            </p:txBody>
          </p:sp>
        </p:grpSp>
        <p:sp>
          <p:nvSpPr>
            <p:cNvPr id="117809" name="Text Box 60"/>
            <p:cNvSpPr txBox="1">
              <a:spLocks noChangeArrowheads="1"/>
            </p:cNvSpPr>
            <p:nvPr/>
          </p:nvSpPr>
          <p:spPr bwMode="auto">
            <a:xfrm>
              <a:off x="1837" y="2809"/>
              <a:ext cx="181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ja-JP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117810" name="Text Box 68"/>
          <p:cNvSpPr txBox="1">
            <a:spLocks noChangeArrowheads="1"/>
          </p:cNvSpPr>
          <p:nvPr/>
        </p:nvSpPr>
        <p:spPr bwMode="auto">
          <a:xfrm>
            <a:off x="395288" y="2636838"/>
            <a:ext cx="14128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altLang="ja-JP" sz="2000">
                <a:solidFill>
                  <a:srgbClr val="FF0000"/>
                </a:solidFill>
                <a:latin typeface="Tahoma" pitchFamily="34" charset="0"/>
              </a:rPr>
              <a:t>t o k u y a </a:t>
            </a:r>
          </a:p>
        </p:txBody>
      </p:sp>
      <p:sp>
        <p:nvSpPr>
          <p:cNvPr id="117811" name="Text Box 69"/>
          <p:cNvSpPr txBox="1">
            <a:spLocks noChangeArrowheads="1"/>
          </p:cNvSpPr>
          <p:nvPr/>
        </p:nvSpPr>
        <p:spPr bwMode="auto">
          <a:xfrm>
            <a:off x="1619250" y="5734050"/>
            <a:ext cx="2698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altLang="ja-JP" sz="2000">
                <a:solidFill>
                  <a:srgbClr val="FF0000"/>
                </a:solidFill>
                <a:latin typeface="Tahoma" pitchFamily="34" charset="0"/>
              </a:rPr>
              <a:t>t</a:t>
            </a:r>
          </a:p>
        </p:txBody>
      </p:sp>
      <p:sp>
        <p:nvSpPr>
          <p:cNvPr id="81990" name="Text Box 70"/>
          <p:cNvSpPr txBox="1">
            <a:spLocks noChangeArrowheads="1"/>
          </p:cNvSpPr>
          <p:nvPr/>
        </p:nvSpPr>
        <p:spPr bwMode="auto">
          <a:xfrm>
            <a:off x="2433638" y="4760913"/>
            <a:ext cx="3238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altLang="ja-JP" sz="2000">
                <a:solidFill>
                  <a:srgbClr val="FF0000"/>
                </a:solidFill>
                <a:latin typeface="Tahoma" pitchFamily="34" charset="0"/>
              </a:rPr>
              <a:t>d</a:t>
            </a:r>
          </a:p>
        </p:txBody>
      </p:sp>
      <p:sp>
        <p:nvSpPr>
          <p:cNvPr id="117813" name="Text Box 71"/>
          <p:cNvSpPr txBox="1">
            <a:spLocks noChangeArrowheads="1"/>
          </p:cNvSpPr>
          <p:nvPr/>
        </p:nvSpPr>
        <p:spPr bwMode="auto">
          <a:xfrm>
            <a:off x="4932363" y="6246813"/>
            <a:ext cx="17970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  <a:latin typeface="Tahoma" pitchFamily="34" charset="0"/>
              </a:rPr>
              <a:t>宮城県：小文字</a:t>
            </a:r>
            <a:r>
              <a:rPr kumimoji="1" lang="en-US" altLang="ja-JP">
                <a:solidFill>
                  <a:srgbClr val="FF0000"/>
                </a:solidFill>
                <a:latin typeface="Tahoma" pitchFamily="34" charset="0"/>
              </a:rPr>
              <a:t>d</a:t>
            </a:r>
          </a:p>
        </p:txBody>
      </p:sp>
      <p:sp>
        <p:nvSpPr>
          <p:cNvPr id="81992" name="Text Box 72"/>
          <p:cNvSpPr txBox="1">
            <a:spLocks noChangeArrowheads="1"/>
          </p:cNvSpPr>
          <p:nvPr/>
        </p:nvSpPr>
        <p:spPr bwMode="auto">
          <a:xfrm>
            <a:off x="2444750" y="5746750"/>
            <a:ext cx="3238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altLang="ja-JP" sz="2000">
                <a:solidFill>
                  <a:srgbClr val="FF0000"/>
                </a:solidFill>
                <a:latin typeface="Tahoma" pitchFamily="34" charset="0"/>
              </a:rPr>
              <a:t>d</a:t>
            </a:r>
          </a:p>
        </p:txBody>
      </p:sp>
      <p:grpSp>
        <p:nvGrpSpPr>
          <p:cNvPr id="117815" name="Group 80"/>
          <p:cNvGrpSpPr>
            <a:grpSpLocks/>
          </p:cNvGrpSpPr>
          <p:nvPr/>
        </p:nvGrpSpPr>
        <p:grpSpPr bwMode="auto">
          <a:xfrm>
            <a:off x="679450" y="623888"/>
            <a:ext cx="7612062" cy="1316038"/>
            <a:chOff x="428" y="393"/>
            <a:chExt cx="4795" cy="829"/>
          </a:xfrm>
        </p:grpSpPr>
        <p:sp>
          <p:nvSpPr>
            <p:cNvPr id="117817" name="Text Box 82"/>
            <p:cNvSpPr txBox="1">
              <a:spLocks noChangeArrowheads="1"/>
            </p:cNvSpPr>
            <p:nvPr/>
          </p:nvSpPr>
          <p:spPr bwMode="auto">
            <a:xfrm>
              <a:off x="453" y="582"/>
              <a:ext cx="217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学籍番号：　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B3JB1234</a:t>
              </a:r>
              <a:endParaRPr kumimoji="1" lang="en-US" altLang="ja-JP" sz="2400" dirty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名前：　徳山（トクヤマ）</a:t>
              </a:r>
            </a:p>
          </p:txBody>
        </p:sp>
        <p:sp>
          <p:nvSpPr>
            <p:cNvPr id="117818" name="Text Box 83"/>
            <p:cNvSpPr txBox="1">
              <a:spLocks noChangeArrowheads="1"/>
            </p:cNvSpPr>
            <p:nvPr/>
          </p:nvSpPr>
          <p:spPr bwMode="auto">
            <a:xfrm>
              <a:off x="2714" y="571"/>
              <a:ext cx="250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生年月日：　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1995</a:t>
              </a:r>
              <a:r>
                <a:rPr kumimoji="1" lang="ja-JP" altLang="en-US" sz="2400" dirty="0" smtClean="0">
                  <a:solidFill>
                    <a:schemeClr val="bg1"/>
                  </a:solidFill>
                </a:rPr>
                <a:t>年</a:t>
              </a:r>
              <a:r>
                <a:rPr kumimoji="1" lang="en-US" altLang="ja-JP" sz="2400" dirty="0">
                  <a:solidFill>
                    <a:schemeClr val="bg1"/>
                  </a:solidFill>
                </a:rPr>
                <a:t>1</a:t>
              </a:r>
              <a:r>
                <a:rPr kumimoji="1" lang="ja-JP" altLang="en-US" sz="2400" dirty="0">
                  <a:solidFill>
                    <a:schemeClr val="bg1"/>
                  </a:solidFill>
                </a:rPr>
                <a:t>月</a:t>
              </a:r>
              <a:r>
                <a:rPr kumimoji="1" lang="en-US" altLang="ja-JP" sz="2400" dirty="0">
                  <a:solidFill>
                    <a:schemeClr val="bg1"/>
                  </a:solidFill>
                </a:rPr>
                <a:t>1</a:t>
              </a:r>
              <a:r>
                <a:rPr kumimoji="1" lang="ja-JP" altLang="en-US" sz="2400" dirty="0">
                  <a:solidFill>
                    <a:schemeClr val="bg1"/>
                  </a:solidFill>
                </a:rPr>
                <a:t>日</a:t>
              </a:r>
            </a:p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出身高校所在地：　宮城</a:t>
              </a:r>
            </a:p>
          </p:txBody>
        </p:sp>
        <p:sp>
          <p:nvSpPr>
            <p:cNvPr id="117819" name="Text Box 84"/>
            <p:cNvSpPr txBox="1">
              <a:spLocks noChangeArrowheads="1"/>
            </p:cNvSpPr>
            <p:nvPr/>
          </p:nvSpPr>
          <p:spPr bwMode="auto">
            <a:xfrm>
              <a:off x="428" y="393"/>
              <a:ext cx="7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ja-JP" altLang="en-US" sz="2000">
                  <a:solidFill>
                    <a:schemeClr val="bg1"/>
                  </a:solidFill>
                </a:rPr>
                <a:t>（例）</a:t>
              </a:r>
            </a:p>
          </p:txBody>
        </p:sp>
      </p:grpSp>
      <p:sp>
        <p:nvSpPr>
          <p:cNvPr id="63" name="スライド番号プレースホルダ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24</a:t>
            </a:fld>
            <a:endParaRPr lang="en-US" altLang="ja-JP"/>
          </a:p>
        </p:txBody>
      </p:sp>
      <p:grpSp>
        <p:nvGrpSpPr>
          <p:cNvPr id="61" name="Group 15"/>
          <p:cNvGrpSpPr>
            <a:grpSpLocks/>
          </p:cNvGrpSpPr>
          <p:nvPr/>
        </p:nvGrpSpPr>
        <p:grpSpPr bwMode="auto">
          <a:xfrm>
            <a:off x="576263" y="623888"/>
            <a:ext cx="7920037" cy="1365250"/>
            <a:chOff x="363" y="393"/>
            <a:chExt cx="4989" cy="860"/>
          </a:xfrm>
        </p:grpSpPr>
        <p:sp>
          <p:nvSpPr>
            <p:cNvPr id="62" name="Rectangle 11"/>
            <p:cNvSpPr>
              <a:spLocks noChangeArrowheads="1"/>
            </p:cNvSpPr>
            <p:nvPr/>
          </p:nvSpPr>
          <p:spPr bwMode="auto">
            <a:xfrm>
              <a:off x="363" y="408"/>
              <a:ext cx="4989" cy="845"/>
            </a:xfrm>
            <a:prstGeom prst="rect">
              <a:avLst/>
            </a:prstGeom>
            <a:solidFill>
              <a:srgbClr val="00008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1" lang="ja-JP" altLang="ja-JP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64" name="Text Box 12"/>
            <p:cNvSpPr txBox="1">
              <a:spLocks noChangeArrowheads="1"/>
            </p:cNvSpPr>
            <p:nvPr/>
          </p:nvSpPr>
          <p:spPr bwMode="auto">
            <a:xfrm>
              <a:off x="453" y="582"/>
              <a:ext cx="217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学籍番号：　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B5JB1234</a:t>
              </a:r>
              <a:endParaRPr kumimoji="1" lang="en-US" altLang="ja-JP" sz="2400" dirty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名前：　徳山（トクヤマ）</a:t>
              </a:r>
            </a:p>
          </p:txBody>
        </p:sp>
        <p:sp>
          <p:nvSpPr>
            <p:cNvPr id="65" name="Text Box 13"/>
            <p:cNvSpPr txBox="1">
              <a:spLocks noChangeArrowheads="1"/>
            </p:cNvSpPr>
            <p:nvPr/>
          </p:nvSpPr>
          <p:spPr bwMode="auto">
            <a:xfrm>
              <a:off x="2714" y="571"/>
              <a:ext cx="250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生年月日：　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1997</a:t>
              </a:r>
              <a:r>
                <a:rPr kumimoji="1" lang="ja-JP" altLang="en-US" sz="2400" dirty="0" smtClean="0">
                  <a:solidFill>
                    <a:schemeClr val="bg1"/>
                  </a:solidFill>
                </a:rPr>
                <a:t>年</a:t>
              </a:r>
              <a:r>
                <a:rPr kumimoji="1" lang="en-US" altLang="ja-JP" sz="2400" dirty="0">
                  <a:solidFill>
                    <a:schemeClr val="bg1"/>
                  </a:solidFill>
                </a:rPr>
                <a:t>1</a:t>
              </a:r>
              <a:r>
                <a:rPr kumimoji="1" lang="ja-JP" altLang="en-US" sz="2400" dirty="0">
                  <a:solidFill>
                    <a:schemeClr val="bg1"/>
                  </a:solidFill>
                </a:rPr>
                <a:t>月</a:t>
              </a:r>
              <a:r>
                <a:rPr kumimoji="1" lang="en-US" altLang="ja-JP" sz="2400" dirty="0">
                  <a:solidFill>
                    <a:schemeClr val="bg1"/>
                  </a:solidFill>
                </a:rPr>
                <a:t>1</a:t>
              </a:r>
              <a:r>
                <a:rPr kumimoji="1" lang="ja-JP" altLang="en-US" sz="2400" dirty="0">
                  <a:solidFill>
                    <a:schemeClr val="bg1"/>
                  </a:solidFill>
                </a:rPr>
                <a:t>日</a:t>
              </a:r>
            </a:p>
            <a:p>
              <a:pPr>
                <a:spcBef>
                  <a:spcPct val="50000"/>
                </a:spcBef>
              </a:pPr>
              <a:r>
                <a:rPr kumimoji="1" lang="ja-JP" altLang="en-US" sz="2400" dirty="0">
                  <a:solidFill>
                    <a:schemeClr val="bg1"/>
                  </a:solidFill>
                </a:rPr>
                <a:t>出身高校所在地：　宮城</a:t>
              </a:r>
            </a:p>
          </p:txBody>
        </p:sp>
        <p:sp>
          <p:nvSpPr>
            <p:cNvPr id="66" name="Text Box 14"/>
            <p:cNvSpPr txBox="1">
              <a:spLocks noChangeArrowheads="1"/>
            </p:cNvSpPr>
            <p:nvPr/>
          </p:nvSpPr>
          <p:spPr bwMode="auto">
            <a:xfrm>
              <a:off x="428" y="393"/>
              <a:ext cx="7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ja-JP" altLang="en-US" sz="2000">
                  <a:solidFill>
                    <a:schemeClr val="bg1"/>
                  </a:solidFill>
                </a:rPr>
                <a:t>（例）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9" grpId="0" animBg="1"/>
      <p:bldP spid="81939" grpId="1" animBg="1"/>
      <p:bldP spid="81941" grpId="0"/>
      <p:bldP spid="81978" grpId="0"/>
      <p:bldP spid="81990" grpId="0"/>
      <p:bldP spid="819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共通パスワード</a:t>
            </a:r>
            <a:r>
              <a:rPr lang="ja-JP" altLang="en-US" dirty="0"/>
              <a:t>変更</a:t>
            </a:r>
            <a:endParaRPr kumimoji="1" lang="ja-JP" altLang="en-US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BDC602-150C-4F0E-802D-AE9AF2B9711D}" type="slidenum">
              <a:rPr lang="en-US" altLang="ja-JP" smtClean="0"/>
              <a:pPr/>
              <a:t>25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AutoShape 2"/>
          <p:cNvSpPr>
            <a:spLocks noChangeArrowheads="1"/>
          </p:cNvSpPr>
          <p:nvPr/>
        </p:nvSpPr>
        <p:spPr bwMode="auto">
          <a:xfrm>
            <a:off x="431800" y="1376363"/>
            <a:ext cx="8208963" cy="1584325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7020272" cy="609600"/>
          </a:xfrm>
        </p:spPr>
        <p:txBody>
          <a:bodyPr lIns="92075" tIns="46038" rIns="92075" bIns="46038"/>
          <a:lstStyle/>
          <a:p>
            <a:pPr algn="r"/>
            <a:r>
              <a:rPr lang="ja-JP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共通</a:t>
            </a:r>
            <a:r>
              <a:rPr lang="ja-JP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パスワード初期値の</a:t>
            </a:r>
            <a:r>
              <a:rPr lang="ja-JP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変更</a:t>
            </a:r>
          </a:p>
        </p:txBody>
      </p:sp>
      <p:sp>
        <p:nvSpPr>
          <p:cNvPr id="119814" name="Text Box 5"/>
          <p:cNvSpPr txBox="1">
            <a:spLocks noChangeArrowheads="1"/>
          </p:cNvSpPr>
          <p:nvPr/>
        </p:nvSpPr>
        <p:spPr bwMode="auto">
          <a:xfrm>
            <a:off x="611188" y="1484313"/>
            <a:ext cx="78422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80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簡単な個人情報が入手できれば</a:t>
            </a:r>
            <a:r>
              <a:rPr kumimoji="1" lang="en-US" altLang="ja-JP" sz="280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, </a:t>
            </a:r>
            <a:r>
              <a:rPr kumimoji="1" lang="ja-JP" altLang="en-US" sz="280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他人でも容易に</a:t>
            </a:r>
          </a:p>
          <a:p>
            <a:r>
              <a:rPr kumimoji="1" lang="ja-JP" altLang="en-US" sz="280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生成できるので</a:t>
            </a:r>
            <a:r>
              <a:rPr kumimoji="1" lang="en-US" altLang="ja-JP" sz="280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, </a:t>
            </a:r>
            <a:r>
              <a:rPr kumimoji="1" lang="ja-JP" altLang="en-US" sz="280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初期パスワードのまま放置する</a:t>
            </a:r>
          </a:p>
          <a:p>
            <a:r>
              <a:rPr kumimoji="1" lang="ja-JP" altLang="en-US" sz="280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のは非常に危険</a:t>
            </a:r>
            <a:r>
              <a:rPr kumimoji="1" lang="en-US" altLang="ja-JP" sz="280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.</a:t>
            </a:r>
          </a:p>
        </p:txBody>
      </p:sp>
      <p:sp>
        <p:nvSpPr>
          <p:cNvPr id="119815" name="Text Box 6"/>
          <p:cNvSpPr txBox="1">
            <a:spLocks noChangeArrowheads="1"/>
          </p:cNvSpPr>
          <p:nvPr/>
        </p:nvSpPr>
        <p:spPr bwMode="auto">
          <a:xfrm>
            <a:off x="395288" y="4221163"/>
            <a:ext cx="8312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320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本人にとって忘れ難く</a:t>
            </a:r>
            <a:r>
              <a:rPr kumimoji="1" lang="en-US" altLang="ja-JP" sz="320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, </a:t>
            </a:r>
            <a:r>
              <a:rPr kumimoji="1" lang="ja-JP" altLang="en-US" sz="320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かつ他人から容易に</a:t>
            </a:r>
          </a:p>
          <a:p>
            <a:r>
              <a:rPr kumimoji="1" lang="ja-JP" altLang="en-US" sz="320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推測されなさそうなパスワードに変更する！</a:t>
            </a: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26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 anchor="ctr"/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共通パスワード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変更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412875"/>
            <a:ext cx="8676456" cy="4411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900" dirty="0"/>
              <a:t>インターネットブラウザで</a:t>
            </a:r>
          </a:p>
          <a:p>
            <a:pPr lvl="1">
              <a:lnSpc>
                <a:spcPct val="90000"/>
              </a:lnSpc>
            </a:pPr>
            <a:r>
              <a:rPr lang="ja-JP" altLang="en-US" sz="2800" dirty="0" smtClean="0"/>
              <a:t>統合認証</a:t>
            </a:r>
            <a:r>
              <a:rPr lang="ja-JP" altLang="en-US" sz="2800" dirty="0"/>
              <a:t>システムをクリック</a:t>
            </a:r>
          </a:p>
          <a:p>
            <a:pPr lvl="1">
              <a:lnSpc>
                <a:spcPct val="90000"/>
              </a:lnSpc>
            </a:pPr>
            <a:r>
              <a:rPr lang="ja-JP" altLang="en-US" sz="2800" dirty="0"/>
              <a:t>画面の指示に従う</a:t>
            </a:r>
          </a:p>
          <a:p>
            <a:pPr>
              <a:lnSpc>
                <a:spcPct val="90000"/>
              </a:lnSpc>
            </a:pPr>
            <a:r>
              <a:rPr lang="ja-JP" altLang="en-US" sz="2900" dirty="0">
                <a:sym typeface="Wingdings" pitchFamily="2" charset="2"/>
              </a:rPr>
              <a:t>パスワード：英語＋数字（記号も可だが制限あり）</a:t>
            </a:r>
          </a:p>
          <a:p>
            <a:pPr>
              <a:lnSpc>
                <a:spcPct val="90000"/>
              </a:lnSpc>
            </a:pPr>
            <a:r>
              <a:rPr lang="ja-JP" altLang="en-US" sz="2900" dirty="0">
                <a:sym typeface="Wingdings" pitchFamily="2" charset="2"/>
              </a:rPr>
              <a:t>人からはわからないもの、自分では覚えやすいもの　</a:t>
            </a:r>
          </a:p>
          <a:p>
            <a:pPr lvl="1">
              <a:lnSpc>
                <a:spcPct val="90000"/>
              </a:lnSpc>
            </a:pPr>
            <a:r>
              <a:rPr lang="ja-JP" altLang="en-US" sz="2800" dirty="0">
                <a:sym typeface="Wingdings" pitchFamily="2" charset="2"/>
              </a:rPr>
              <a:t>メモしてもいいが、メモを管理するように</a:t>
            </a:r>
          </a:p>
          <a:p>
            <a:pPr>
              <a:lnSpc>
                <a:spcPct val="90000"/>
              </a:lnSpc>
            </a:pPr>
            <a:r>
              <a:rPr lang="ja-JP" altLang="en-US" sz="2900" dirty="0">
                <a:sym typeface="Wingdings" pitchFamily="2" charset="2"/>
              </a:rPr>
              <a:t>他人に教えるのは厳禁　</a:t>
            </a:r>
          </a:p>
          <a:p>
            <a:pPr lvl="1">
              <a:lnSpc>
                <a:spcPct val="90000"/>
              </a:lnSpc>
            </a:pPr>
            <a:r>
              <a:rPr lang="ja-JP" altLang="en-US" sz="2800" dirty="0"/>
              <a:t>発覚した場合は単位は不可になることを覚悟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27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543800" cy="1295400"/>
          </a:xfrm>
        </p:spPr>
        <p:txBody>
          <a:bodyPr/>
          <a:lstStyle/>
          <a:p>
            <a:r>
              <a:rPr kumimoji="1" lang="ja-JP" altLang="en-US" dirty="0" smtClean="0"/>
              <a:t>共通パスワードの変更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411662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共通パスワードを初期値のまま放置することは大変危険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初期共通パスワードは各ユーザの個人情報を基にして一定のルールで生成される英数字列なので他人に漏洩する可能性あり</a:t>
            </a:r>
            <a:endParaRPr lang="en-US" altLang="ja-JP" dirty="0" smtClean="0"/>
          </a:p>
          <a:p>
            <a:r>
              <a:rPr kumimoji="1" lang="ja-JP" altLang="en-US" dirty="0" smtClean="0"/>
              <a:t>共通パスワード変更サイト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東北大学教育情報基盤センターの「ポータルサイト」</a:t>
            </a:r>
            <a:endParaRPr kumimoji="1" lang="en-US" altLang="ja-JP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A47E-F1E4-4EBA-9038-F2DF13F238A4}" type="slidenum">
              <a:rPr lang="en-US" altLang="ja-JP" smtClean="0"/>
              <a:pPr/>
              <a:t>28</a:t>
            </a:fld>
            <a:endParaRPr lang="en-US" altLang="ja-JP" dirty="0"/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27256"/>
            <a:ext cx="4018037" cy="241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58490"/>
          </a:xfrm>
        </p:spPr>
        <p:txBody>
          <a:bodyPr/>
          <a:lstStyle/>
          <a:p>
            <a:r>
              <a:rPr kumimoji="1" lang="ja-JP" altLang="en-US" dirty="0" smtClean="0"/>
              <a:t>共通パスワードの変更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411662"/>
          </a:xfrm>
        </p:spPr>
        <p:txBody>
          <a:bodyPr/>
          <a:lstStyle/>
          <a:p>
            <a:r>
              <a:rPr kumimoji="1" lang="ja-JP" altLang="en-US" dirty="0" smtClean="0"/>
              <a:t>共通パスワード変更サイト（続き）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東北大学ウェーブページの「在学生の方へ」「ポータルサイト」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統合電子認証システム</a:t>
            </a:r>
            <a:endParaRPr kumimoji="1" lang="en-US" altLang="ja-JP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A47E-F1E4-4EBA-9038-F2DF13F238A4}" type="slidenum">
              <a:rPr lang="en-US" altLang="ja-JP" smtClean="0"/>
              <a:pPr/>
              <a:t>29</a:t>
            </a:fld>
            <a:endParaRPr lang="en-US" altLang="ja-JP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4032448" cy="224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1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260648"/>
            <a:ext cx="7127875" cy="1295400"/>
          </a:xfrm>
        </p:spPr>
        <p:txBody>
          <a:bodyPr anchor="ctr"/>
          <a:lstStyle/>
          <a:p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スタッフ続き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557338"/>
            <a:ext cx="7488832" cy="4625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3400" dirty="0"/>
              <a:t>TA</a:t>
            </a:r>
            <a:r>
              <a:rPr lang="ja-JP" altLang="en-US" sz="3400" dirty="0"/>
              <a:t>（ティーチングアシスタント）　</a:t>
            </a:r>
          </a:p>
          <a:p>
            <a:pPr lvl="1">
              <a:lnSpc>
                <a:spcPct val="80000"/>
              </a:lnSpc>
            </a:pPr>
            <a:r>
              <a:rPr lang="ja-JP" altLang="en-US" sz="3200" dirty="0"/>
              <a:t>　</a:t>
            </a:r>
            <a:r>
              <a:rPr lang="ja-JP" altLang="en-US" sz="3200" dirty="0" smtClean="0"/>
              <a:t>余　翔</a:t>
            </a:r>
            <a:endParaRPr lang="ja-JP" altLang="en-US" sz="3200" dirty="0" smtClean="0"/>
          </a:p>
          <a:p>
            <a:pPr lvl="2">
              <a:lnSpc>
                <a:spcPct val="80000"/>
              </a:lnSpc>
            </a:pPr>
            <a:r>
              <a:rPr lang="ja-JP" altLang="en-US" sz="2400" dirty="0" smtClean="0"/>
              <a:t>情報科学研究科　</a:t>
            </a:r>
            <a:r>
              <a:rPr lang="ja-JP" altLang="en-US" sz="2400" dirty="0"/>
              <a:t>博士</a:t>
            </a:r>
            <a:r>
              <a:rPr lang="ja-JP" altLang="en-US" sz="2400" dirty="0" smtClean="0"/>
              <a:t>課程</a:t>
            </a:r>
            <a:r>
              <a:rPr lang="ja-JP" altLang="en-US" sz="2400" dirty="0"/>
              <a:t>２</a:t>
            </a:r>
            <a:r>
              <a:rPr lang="ja-JP" altLang="en-US" sz="2400" dirty="0" smtClean="0"/>
              <a:t>年</a:t>
            </a:r>
            <a:endParaRPr lang="en-US" altLang="ja-JP" sz="2400" dirty="0" smtClean="0"/>
          </a:p>
          <a:p>
            <a:pPr lvl="2">
              <a:lnSpc>
                <a:spcPct val="80000"/>
              </a:lnSpc>
            </a:pPr>
            <a:endParaRPr lang="en-US" altLang="ja-JP" sz="1800" dirty="0" smtClean="0"/>
          </a:p>
          <a:p>
            <a:pPr lvl="1">
              <a:lnSpc>
                <a:spcPct val="80000"/>
              </a:lnSpc>
            </a:pPr>
            <a:r>
              <a:rPr lang="zh-TW" altLang="en-US" sz="3000" dirty="0"/>
              <a:t>山川　英</a:t>
            </a:r>
            <a:r>
              <a:rPr lang="zh-TW" altLang="en-US" sz="3000" dirty="0" smtClean="0"/>
              <a:t>晃</a:t>
            </a:r>
            <a:endParaRPr lang="en-US" altLang="ja-JP" sz="3000" dirty="0" smtClean="0">
              <a:solidFill>
                <a:srgbClr val="000000"/>
              </a:solidFill>
            </a:endParaRPr>
          </a:p>
          <a:p>
            <a:pPr lvl="2">
              <a:lnSpc>
                <a:spcPct val="80000"/>
              </a:lnSpc>
            </a:pPr>
            <a:r>
              <a:rPr lang="ja-JP" altLang="en-US" sz="2400" dirty="0" smtClean="0"/>
              <a:t>情報科学研究科　修士課程</a:t>
            </a:r>
            <a:r>
              <a:rPr lang="en-US" altLang="ja-JP" sz="2400" dirty="0"/>
              <a:t>2</a:t>
            </a:r>
            <a:r>
              <a:rPr lang="ja-JP" altLang="en-US" sz="2400" dirty="0" smtClean="0"/>
              <a:t>年</a:t>
            </a:r>
            <a:endParaRPr lang="en-US" altLang="ja-JP" sz="2700" dirty="0" smtClean="0"/>
          </a:p>
          <a:p>
            <a:pPr lvl="2">
              <a:lnSpc>
                <a:spcPct val="80000"/>
              </a:lnSpc>
            </a:pPr>
            <a:endParaRPr lang="ja-JP" altLang="en-US" sz="1600" dirty="0"/>
          </a:p>
          <a:p>
            <a:pPr lvl="1">
              <a:lnSpc>
                <a:spcPct val="80000"/>
              </a:lnSpc>
            </a:pPr>
            <a:r>
              <a:rPr lang="ja-JP" altLang="en-US" sz="3000" dirty="0" smtClean="0"/>
              <a:t>大堀　優</a:t>
            </a:r>
            <a:endParaRPr lang="ja-JP" altLang="en-US" sz="3000" dirty="0"/>
          </a:p>
          <a:p>
            <a:pPr lvl="2">
              <a:lnSpc>
                <a:spcPct val="80000"/>
              </a:lnSpc>
            </a:pPr>
            <a:r>
              <a:rPr lang="ja-JP" altLang="en-US" sz="2400" dirty="0" smtClean="0"/>
              <a:t>情報科学研究科　修士課程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年</a:t>
            </a:r>
            <a:endParaRPr lang="en-US" altLang="ja-JP" sz="2400" dirty="0" smtClean="0"/>
          </a:p>
          <a:p>
            <a:pPr lvl="2">
              <a:lnSpc>
                <a:spcPct val="80000"/>
              </a:lnSpc>
            </a:pPr>
            <a:endParaRPr lang="en-US" altLang="ja-JP" sz="2400" dirty="0"/>
          </a:p>
          <a:p>
            <a:pPr lvl="1">
              <a:lnSpc>
                <a:spcPct val="80000"/>
              </a:lnSpc>
            </a:pPr>
            <a:r>
              <a:rPr lang="zh-TW" altLang="en-US" sz="3000" dirty="0" smtClean="0"/>
              <a:t>五町</a:t>
            </a:r>
            <a:r>
              <a:rPr lang="zh-TW" altLang="en-US" sz="3000" dirty="0"/>
              <a:t>　</a:t>
            </a:r>
            <a:r>
              <a:rPr lang="zh-TW" altLang="en-US" sz="3000" dirty="0" smtClean="0"/>
              <a:t>啓史</a:t>
            </a:r>
            <a:endParaRPr lang="en-US" altLang="ja-JP" sz="3000" dirty="0">
              <a:solidFill>
                <a:srgbClr val="000000"/>
              </a:solidFill>
            </a:endParaRPr>
          </a:p>
          <a:p>
            <a:pPr lvl="2">
              <a:lnSpc>
                <a:spcPct val="80000"/>
              </a:lnSpc>
            </a:pPr>
            <a:r>
              <a:rPr lang="ja-JP" altLang="en-US" sz="2400" dirty="0" smtClean="0"/>
              <a:t>情報科学研究科　修士課程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年</a:t>
            </a:r>
            <a:endParaRPr lang="ja-JP" altLang="en-US" sz="2700" dirty="0" smtClean="0"/>
          </a:p>
          <a:p>
            <a:pPr lvl="2">
              <a:lnSpc>
                <a:spcPct val="80000"/>
              </a:lnSpc>
            </a:pPr>
            <a:endParaRPr lang="ja-JP" altLang="en-US" sz="1600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3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30498"/>
          </a:xfrm>
        </p:spPr>
        <p:txBody>
          <a:bodyPr/>
          <a:lstStyle/>
          <a:p>
            <a:r>
              <a:rPr lang="ja-JP" altLang="en-US" dirty="0"/>
              <a:t>共通パスワードの変更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411662"/>
          </a:xfrm>
        </p:spPr>
        <p:txBody>
          <a:bodyPr/>
          <a:lstStyle/>
          <a:p>
            <a:r>
              <a:rPr lang="ja-JP" altLang="en-US" dirty="0" smtClean="0"/>
              <a:t>統合電子認証システムのログイン画面</a:t>
            </a:r>
            <a:endParaRPr lang="en-US" altLang="ja-JP" dirty="0"/>
          </a:p>
          <a:p>
            <a:pPr lvl="1"/>
            <a:r>
              <a:rPr lang="en-US" altLang="ja-JP" sz="2400" dirty="0" smtClean="0"/>
              <a:t>[</a:t>
            </a:r>
            <a:r>
              <a:rPr lang="ja-JP" altLang="en-US" sz="2400" dirty="0" smtClean="0"/>
              <a:t>東北大</a:t>
            </a:r>
            <a:r>
              <a:rPr lang="en-US" altLang="ja-JP" sz="2400" dirty="0" smtClean="0"/>
              <a:t>ID]</a:t>
            </a:r>
            <a:r>
              <a:rPr lang="ja-JP" altLang="en-US" sz="2400" dirty="0" smtClean="0"/>
              <a:t>の箇所に、東北大</a:t>
            </a:r>
            <a:r>
              <a:rPr lang="en-US" altLang="ja-JP" sz="2400" dirty="0" smtClean="0"/>
              <a:t>ID</a:t>
            </a:r>
            <a:r>
              <a:rPr lang="ja-JP" altLang="en-US" sz="2400" dirty="0" smtClean="0"/>
              <a:t>（半角英数字１０桁）を入力</a:t>
            </a:r>
            <a:endParaRPr lang="en-US" altLang="ja-JP" sz="2400" dirty="0"/>
          </a:p>
          <a:p>
            <a:pPr lvl="1"/>
            <a:r>
              <a:rPr lang="en-US" altLang="ja-JP" sz="2400" dirty="0" smtClean="0"/>
              <a:t>[</a:t>
            </a:r>
            <a:r>
              <a:rPr lang="ja-JP" altLang="en-US" sz="2400" dirty="0" smtClean="0"/>
              <a:t>パスワード</a:t>
            </a:r>
            <a:r>
              <a:rPr lang="en-US" altLang="ja-JP" sz="2400" dirty="0" smtClean="0"/>
              <a:t>]</a:t>
            </a:r>
            <a:r>
              <a:rPr lang="ja-JP" altLang="en-US" sz="2400" dirty="0" smtClean="0"/>
              <a:t>の箇所に、東北大</a:t>
            </a:r>
            <a:r>
              <a:rPr lang="en-US" altLang="ja-JP" sz="2400" dirty="0" smtClean="0"/>
              <a:t>ID</a:t>
            </a:r>
            <a:r>
              <a:rPr lang="ja-JP" altLang="en-US" sz="2400" dirty="0" smtClean="0"/>
              <a:t>のパスワードを入力</a:t>
            </a:r>
            <a:endParaRPr lang="en-US" altLang="ja-JP" sz="2400" dirty="0"/>
          </a:p>
          <a:p>
            <a:pPr lvl="1"/>
            <a:r>
              <a:rPr lang="en-US" altLang="ja-JP" sz="2400" dirty="0" smtClean="0"/>
              <a:t>[</a:t>
            </a:r>
            <a:r>
              <a:rPr lang="ja-JP" altLang="en-US" sz="2400" dirty="0" smtClean="0"/>
              <a:t>ログイン</a:t>
            </a:r>
            <a:r>
              <a:rPr lang="en-US" altLang="ja-JP" sz="2400" dirty="0" smtClean="0"/>
              <a:t>]</a:t>
            </a:r>
            <a:r>
              <a:rPr lang="ja-JP" altLang="en-US" sz="2400" dirty="0" smtClean="0"/>
              <a:t>のボタンをクリック</a:t>
            </a:r>
            <a:br>
              <a:rPr lang="ja-JP" altLang="en-US" sz="2400" dirty="0" smtClean="0"/>
            </a:br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endParaRPr kumimoji="1" lang="ja-JP" altLang="en-US" sz="2400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A47E-F1E4-4EBA-9038-F2DF13F238A4}" type="slidenum">
              <a:rPr lang="en-US" altLang="ja-JP" smtClean="0"/>
              <a:pPr/>
              <a:t>30</a:t>
            </a:fld>
            <a:endParaRPr lang="en-US" altLang="ja-JP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5681265" cy="376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58490"/>
          </a:xfrm>
        </p:spPr>
        <p:txBody>
          <a:bodyPr/>
          <a:lstStyle/>
          <a:p>
            <a:r>
              <a:rPr kumimoji="1" lang="ja-JP" altLang="en-US" dirty="0" smtClean="0"/>
              <a:t>パスワード変更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A47E-F1E4-4EBA-9038-F2DF13F238A4}" type="slidenum">
              <a:rPr lang="en-US" altLang="ja-JP" smtClean="0"/>
              <a:pPr/>
              <a:t>31</a:t>
            </a:fld>
            <a:endParaRPr lang="en-US" altLang="ja-JP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08348"/>
            <a:ext cx="89154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58490"/>
          </a:xfrm>
        </p:spPr>
        <p:txBody>
          <a:bodyPr/>
          <a:lstStyle/>
          <a:p>
            <a:r>
              <a:rPr kumimoji="1" lang="ja-JP" altLang="en-US" dirty="0" smtClean="0"/>
              <a:t>パスワード変更</a:t>
            </a:r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A47E-F1E4-4EBA-9038-F2DF13F238A4}" type="slidenum">
              <a:rPr lang="en-US" altLang="ja-JP" smtClean="0"/>
              <a:pPr/>
              <a:t>32</a:t>
            </a:fld>
            <a:endParaRPr lang="en-US" altLang="ja-JP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154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パスワード管理について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変更後のパスワードは各自の秘密情報と</a:t>
            </a:r>
            <a:r>
              <a:rPr lang="ja-JP" altLang="en-US" dirty="0" smtClean="0"/>
              <a:t>して厳重に管理してください</a:t>
            </a:r>
            <a:endParaRPr lang="en-US" altLang="ja-JP" dirty="0" smtClean="0"/>
          </a:p>
          <a:p>
            <a:r>
              <a:rPr kumimoji="1" lang="ja-JP" altLang="en-US" dirty="0">
                <a:solidFill>
                  <a:srgbClr val="FF0000"/>
                </a:solidFill>
              </a:rPr>
              <a:t>自己</a:t>
            </a:r>
            <a:r>
              <a:rPr kumimoji="1" lang="ja-JP" altLang="en-US" dirty="0" smtClean="0">
                <a:solidFill>
                  <a:srgbClr val="FF0000"/>
                </a:solidFill>
              </a:rPr>
              <a:t>責任で管理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認証情報を忘れ得たときは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東北</a:t>
            </a:r>
            <a:r>
              <a:rPr lang="ja-JP" altLang="en-US" dirty="0" smtClean="0"/>
              <a:t>大</a:t>
            </a:r>
            <a:r>
              <a:rPr lang="en-US" altLang="ja-JP" dirty="0" smtClean="0"/>
              <a:t>ID</a:t>
            </a:r>
            <a:r>
              <a:rPr lang="ja-JP" altLang="en-US" dirty="0" smtClean="0"/>
              <a:t>および共通パスワードを忘れた場合は所属学部の教務担当係で問い合わせる</a:t>
            </a:r>
            <a:endParaRPr lang="en-US" altLang="ja-JP" dirty="0" smtClean="0"/>
          </a:p>
          <a:p>
            <a:pPr lvl="2"/>
            <a:r>
              <a:rPr kumimoji="1" lang="ja-JP" altLang="en-US" dirty="0"/>
              <a:t>学生証</a:t>
            </a:r>
            <a:r>
              <a:rPr kumimoji="1" lang="ja-JP" altLang="en-US" dirty="0" smtClean="0"/>
              <a:t>による本人確認の上、東北大</a:t>
            </a:r>
            <a:r>
              <a:rPr kumimoji="1" lang="en-US" altLang="ja-JP" dirty="0" smtClean="0"/>
              <a:t>ID</a:t>
            </a:r>
            <a:r>
              <a:rPr lang="ja-JP" altLang="en-US" dirty="0" smtClean="0"/>
              <a:t>の確認と初期パスワードへのリセットが可能</a:t>
            </a:r>
            <a:endParaRPr kumimoji="1" lang="en-US" altLang="ja-JP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A47E-F1E4-4EBA-9038-F2DF13F238A4}" type="slidenum">
              <a:rPr lang="en-US" altLang="ja-JP" smtClean="0"/>
              <a:pPr/>
              <a:t>33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SRP</a:t>
            </a:r>
            <a:endParaRPr kumimoji="1" lang="ja-JP" alt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BDC602-150C-4F0E-802D-AE9AF2B9711D}" type="slidenum">
              <a:rPr lang="en-US" altLang="ja-JP" smtClean="0"/>
              <a:pPr/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78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-3441"/>
            <a:ext cx="9144000" cy="840153"/>
          </a:xfrm>
        </p:spPr>
        <p:txBody>
          <a:bodyPr>
            <a:noAutofit/>
          </a:bodyPr>
          <a:lstStyle/>
          <a:p>
            <a:pPr algn="l"/>
            <a:r>
              <a:rPr lang="en-US" altLang="ja-JP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SRP</a:t>
            </a:r>
            <a:r>
              <a:rPr lang="ja-JP" altLang="en-US" sz="3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en-US" altLang="ja-JP" sz="3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Secure Reverse Proxy</a:t>
            </a: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r>
              <a:rPr lang="ja-JP" altLang="en-US" sz="4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とは</a:t>
            </a:r>
            <a:r>
              <a:rPr lang="ja-JP" altLang="en-US" sz="4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？</a:t>
            </a:r>
            <a:endParaRPr kumimoji="1" lang="ja-JP" altLang="en-US" sz="4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2227" y="1412776"/>
            <a:ext cx="8802724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</a:pPr>
            <a:r>
              <a:rPr kumimoji="1" lang="ja-JP" altLang="en-US" sz="3200" b="1" dirty="0" smtClean="0">
                <a:solidFill>
                  <a:srgbClr val="7030A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インターネットから</a:t>
            </a:r>
            <a:endParaRPr kumimoji="1" lang="en-US" altLang="ja-JP" sz="3200" b="1" dirty="0" smtClean="0">
              <a:solidFill>
                <a:srgbClr val="7030A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3200" b="1" dirty="0" smtClean="0">
                <a:solidFill>
                  <a:srgbClr val="7030A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 本学情報サービスをより安全に利用可能</a:t>
            </a:r>
            <a:endParaRPr kumimoji="1" lang="en-US" altLang="ja-JP" sz="24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kumimoji="1" lang="en-US" altLang="ja-JP" sz="105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SRP</a:t>
            </a:r>
            <a:r>
              <a:rPr kumimoji="1" lang="ja-JP" altLang="en-US" sz="24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経由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に接続を限定することによる内部サーバの保護</a:t>
            </a:r>
            <a:endParaRPr kumimoji="1" lang="en-US" altLang="ja-JP" sz="24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1" lang="ja-JP" altLang="en-US" sz="2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ワンタイムパスワード認証導入によるユーザ認証強化</a:t>
            </a:r>
            <a:endParaRPr kumimoji="1" lang="en-US" altLang="ja-JP" sz="24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3772" y="4344486"/>
            <a:ext cx="8802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</a:pPr>
            <a:r>
              <a:rPr kumimoji="1" lang="ja-JP" altLang="en-US" sz="3200" b="1" dirty="0" smtClean="0">
                <a:solidFill>
                  <a:srgbClr val="7030A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ポータルサイト</a:t>
            </a:r>
            <a:r>
              <a:rPr kumimoji="1" lang="ja-JP" altLang="en-US" sz="2000" b="1" dirty="0" smtClean="0">
                <a:solidFill>
                  <a:srgbClr val="7030A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（学内関係者向け入口）</a:t>
            </a:r>
            <a:r>
              <a:rPr kumimoji="1" lang="ja-JP" altLang="en-US" sz="3200" b="1" dirty="0" smtClean="0">
                <a:solidFill>
                  <a:srgbClr val="7030A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機能の提供</a:t>
            </a:r>
            <a:endParaRPr kumimoji="1" lang="en-US" altLang="ja-JP" sz="3200" b="1" dirty="0" smtClean="0">
              <a:solidFill>
                <a:srgbClr val="7030A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1" lang="ja-JP" altLang="en-US" sz="2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学内の主要情報サイトのリンク集</a:t>
            </a:r>
            <a:endParaRPr kumimoji="1" lang="en-US" altLang="ja-JP" sz="24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1" lang="ja-JP" altLang="en-US" sz="2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シングルサインオン（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SSO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）の実現</a:t>
            </a:r>
            <a:endParaRPr kumimoji="1" lang="ja-JP" altLang="en-US" sz="24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4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2955" y="116845"/>
            <a:ext cx="9108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32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インターネットからの利用時に</a:t>
            </a:r>
            <a:endParaRPr kumimoji="1" lang="en-US" altLang="ja-JP" sz="32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32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SRP</a:t>
            </a:r>
            <a:r>
              <a:rPr kumimoji="1" lang="ja-JP" altLang="en-US" sz="32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経由が求められる</a:t>
            </a:r>
            <a:r>
              <a:rPr kumimoji="1" lang="ja-JP" altLang="en-US" sz="32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学生向け</a:t>
            </a:r>
            <a:r>
              <a:rPr kumimoji="1" lang="ja-JP" altLang="en-US" sz="32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情報サービス</a:t>
            </a:r>
            <a:endParaRPr kumimoji="1" lang="ja-JP" altLang="en-US" sz="24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047473" y="1592060"/>
            <a:ext cx="2651220" cy="1977581"/>
            <a:chOff x="2784876" y="1593693"/>
            <a:chExt cx="2651220" cy="197758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771" y="1593693"/>
              <a:ext cx="1884406" cy="13523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2784876" y="2986499"/>
              <a:ext cx="2651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16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統合電子認証</a:t>
              </a:r>
              <a:endParaRPr kumimoji="1" lang="en-US" altLang="ja-JP" sz="1600" kern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16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システム</a:t>
              </a:r>
              <a:endParaRPr kumimoji="1" lang="ja-JP" altLang="en-US" sz="1200" kern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189947" y="3859415"/>
            <a:ext cx="2381249" cy="1846165"/>
            <a:chOff x="4413250" y="3861048"/>
            <a:chExt cx="2381249" cy="1846165"/>
          </a:xfrm>
        </p:grpSpPr>
        <p:pic>
          <p:nvPicPr>
            <p:cNvPr id="20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5968" y="3861048"/>
              <a:ext cx="1719504" cy="13202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4413250" y="5230159"/>
              <a:ext cx="238124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英語</a:t>
              </a:r>
              <a:r>
                <a:rPr lang="en-US" altLang="ja-JP" sz="11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/</a:t>
              </a:r>
              <a:r>
                <a:rPr lang="ja-JP" altLang="en-US" sz="11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中国語</a:t>
              </a:r>
              <a:r>
                <a:rPr lang="en-US" altLang="ja-JP" sz="11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/</a:t>
              </a:r>
              <a:r>
                <a:rPr lang="ja-JP" altLang="en-US" sz="11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日本語のＷｅｂ教材</a:t>
              </a:r>
              <a:endParaRPr lang="en-US" altLang="ja-JP" sz="1100" kern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ALC NetAcademy2</a:t>
              </a:r>
              <a:endParaRPr kumimoji="1" lang="ja-JP" altLang="en-US" sz="1400" kern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67250" y="3821143"/>
            <a:ext cx="1896805" cy="1953885"/>
            <a:chOff x="251520" y="3861048"/>
            <a:chExt cx="1896805" cy="195388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23" y="3861048"/>
              <a:ext cx="1800200" cy="13202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251520" y="5230158"/>
              <a:ext cx="1896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16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授業管理システム</a:t>
              </a:r>
              <a:endParaRPr kumimoji="1" lang="en-US" altLang="ja-JP" sz="1600" kern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ISTU</a:t>
              </a:r>
              <a:endParaRPr kumimoji="1" lang="ja-JP" altLang="en-US" sz="1600" kern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1439590" y="6079641"/>
            <a:ext cx="6264696" cy="5441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東北大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ID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認証を用いる全ての情報サービスが対象</a:t>
            </a:r>
            <a:endParaRPr kumimoji="1" lang="ja-JP" altLang="en-US" sz="20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4168" y="2851005"/>
            <a:ext cx="176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kern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ＤＣメール</a:t>
            </a:r>
            <a:endParaRPr kumimoji="1" lang="en-US" altLang="ja-JP" kern="0" dirty="0" smtClean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400" kern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（ウェブメール）</a:t>
            </a:r>
            <a:endParaRPr kumimoji="1" lang="ja-JP" altLang="en-US" sz="1400" kern="0" dirty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6405334" y="1546336"/>
            <a:ext cx="2146336" cy="1788698"/>
            <a:chOff x="5662677" y="1610044"/>
            <a:chExt cx="2146336" cy="1788698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5771459" y="3029410"/>
              <a:ext cx="2037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kern="0" dirty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学務情報</a:t>
              </a:r>
              <a:r>
                <a:rPr kumimoji="1" lang="ja-JP" altLang="en-US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システム</a:t>
              </a:r>
              <a:endParaRPr kumimoji="1" lang="ja-JP" altLang="en-US" sz="1100" kern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grpSp>
          <p:nvGrpSpPr>
            <p:cNvPr id="13" name="グループ化 12"/>
            <p:cNvGrpSpPr/>
            <p:nvPr/>
          </p:nvGrpSpPr>
          <p:grpSpPr>
            <a:xfrm>
              <a:off x="5662677" y="1610044"/>
              <a:ext cx="2117809" cy="1385317"/>
              <a:chOff x="5662677" y="1610044"/>
              <a:chExt cx="2117809" cy="1385317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662677" y="1610044"/>
                <a:ext cx="2117809" cy="138531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" name="正方形/長方形 10"/>
              <p:cNvSpPr/>
              <p:nvPr/>
            </p:nvSpPr>
            <p:spPr>
              <a:xfrm>
                <a:off x="7477125" y="1921668"/>
                <a:ext cx="147638" cy="4571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0" name="図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909" y="1566814"/>
            <a:ext cx="1549989" cy="126936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グループ化 1"/>
          <p:cNvGrpSpPr/>
          <p:nvPr/>
        </p:nvGrpSpPr>
        <p:grpSpPr>
          <a:xfrm>
            <a:off x="6569005" y="3755911"/>
            <a:ext cx="1842227" cy="1993202"/>
            <a:chOff x="6569005" y="3755911"/>
            <a:chExt cx="1842227" cy="1993202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6569005" y="5164338"/>
              <a:ext cx="18422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16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図書館サービス</a:t>
              </a:r>
              <a:endParaRPr kumimoji="1" lang="en-US" altLang="ja-JP" sz="1600" kern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kern="0" dirty="0" err="1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MyLibrary</a:t>
              </a:r>
              <a:endParaRPr kumimoji="1" lang="ja-JP" altLang="en-US" sz="1600" kern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43527" y="3755911"/>
              <a:ext cx="1620206" cy="13616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673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4572000" y="980728"/>
            <a:ext cx="4248472" cy="5125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46473" y="955327"/>
            <a:ext cx="4122204" cy="5125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3772" y="116632"/>
            <a:ext cx="891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SRP</a:t>
            </a:r>
            <a:r>
              <a:rPr kumimoji="1" lang="ja-JP" altLang="en-US" sz="4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の利用方法</a:t>
            </a:r>
            <a:r>
              <a:rPr kumimoji="1" lang="en-US" altLang="ja-JP" sz="4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Ⅰ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kumimoji="1" lang="ja-JP" altLang="en-US" sz="20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個々のサービスに直接接続する場合）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608288" y="5638351"/>
            <a:ext cx="1528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600" kern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クライアント</a:t>
            </a:r>
            <a:endParaRPr kumimoji="1" lang="ja-JP" altLang="en-US" sz="1600" kern="0" dirty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697152" y="1088450"/>
            <a:ext cx="187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b="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学内</a:t>
            </a:r>
            <a:r>
              <a:rPr kumimoji="1" lang="en-US" altLang="ja-JP" sz="28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LAN</a:t>
            </a:r>
            <a:endParaRPr kumimoji="1" lang="ja-JP" altLang="en-US" sz="2800" b="1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75656" y="1088450"/>
            <a:ext cx="280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インターネット</a:t>
            </a:r>
            <a:endParaRPr kumimoji="1" lang="ja-JP" altLang="en-US" sz="2800" b="1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2" name="左右矢印 41"/>
          <p:cNvSpPr/>
          <p:nvPr/>
        </p:nvSpPr>
        <p:spPr>
          <a:xfrm>
            <a:off x="2991481" y="5042863"/>
            <a:ext cx="2714391" cy="449573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pic>
        <p:nvPicPr>
          <p:cNvPr id="23" name="Picture 2" descr="C:\Users\sakai\AppData\Local\Microsoft\Windows\Temporary Internet Files\Content.IE5\3KMRBNGB\MC90043484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82" y="4635680"/>
            <a:ext cx="1036754" cy="10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sakai\AppData\Local\Microsoft\Windows\Temporary Internet Files\Content.IE5\GFDHP11R\MC90042417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930234" y="4582580"/>
            <a:ext cx="915912" cy="1045195"/>
          </a:xfrm>
          <a:prstGeom prst="rect">
            <a:avLst/>
          </a:prstGeom>
          <a:noFill/>
        </p:spPr>
      </p:pic>
      <p:sp>
        <p:nvSpPr>
          <p:cNvPr id="67" name="テキスト ボックス 66"/>
          <p:cNvSpPr txBox="1"/>
          <p:nvPr/>
        </p:nvSpPr>
        <p:spPr>
          <a:xfrm>
            <a:off x="6372200" y="411857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600" kern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学内情報サービス</a:t>
            </a:r>
            <a:endParaRPr kumimoji="1" lang="ja-JP" altLang="en-US" sz="1600" kern="0" dirty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8" name="左右矢印 77"/>
          <p:cNvSpPr/>
          <p:nvPr/>
        </p:nvSpPr>
        <p:spPr>
          <a:xfrm rot="19040141">
            <a:off x="2585092" y="3914262"/>
            <a:ext cx="2726036" cy="425183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grpSp>
        <p:nvGrpSpPr>
          <p:cNvPr id="79" name="グループ化 47"/>
          <p:cNvGrpSpPr/>
          <p:nvPr/>
        </p:nvGrpSpPr>
        <p:grpSpPr>
          <a:xfrm>
            <a:off x="4689875" y="1768098"/>
            <a:ext cx="1560733" cy="1444878"/>
            <a:chOff x="4689875" y="1768098"/>
            <a:chExt cx="1560733" cy="1444878"/>
          </a:xfrm>
        </p:grpSpPr>
        <p:pic>
          <p:nvPicPr>
            <p:cNvPr id="80" name="Picture 3" descr="C:\Users\sakai\AppData\Local\Microsoft\Windows\Temporary Internet Files\Content.IE5\1R5G5D3E\MC900428971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135" y="2204864"/>
              <a:ext cx="689651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テキスト ボックス 80"/>
            <p:cNvSpPr txBox="1"/>
            <p:nvPr/>
          </p:nvSpPr>
          <p:spPr>
            <a:xfrm>
              <a:off x="4689875" y="1768098"/>
              <a:ext cx="1560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SRP</a:t>
              </a:r>
              <a:r>
                <a:rPr kumimoji="1" lang="ja-JP" altLang="en-US" sz="16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サーバ</a:t>
              </a:r>
              <a:endParaRPr kumimoji="1" lang="ja-JP" altLang="en-US" sz="1600" kern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38" name="角丸四角形吹き出し 37"/>
          <p:cNvSpPr/>
          <p:nvPr/>
        </p:nvSpPr>
        <p:spPr>
          <a:xfrm>
            <a:off x="389479" y="1631494"/>
            <a:ext cx="3617540" cy="2739390"/>
          </a:xfrm>
          <a:prstGeom prst="wedgeRoundRectCallout">
            <a:avLst>
              <a:gd name="adj1" fmla="val 12761"/>
              <a:gd name="adj2" fmla="val 594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pic>
        <p:nvPicPr>
          <p:cNvPr id="85" name="Picture 4" descr="C:\Users\sakai\AppData\Local\Microsoft\Windows\Temporary Internet Files\Content.IE5\X4RQRHMO\MC900431627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400" y="4706401"/>
            <a:ext cx="852751" cy="852751"/>
          </a:xfrm>
          <a:prstGeom prst="rect">
            <a:avLst/>
          </a:prstGeom>
          <a:noFill/>
        </p:spPr>
      </p:pic>
      <p:sp>
        <p:nvSpPr>
          <p:cNvPr id="86" name="スライド番号プレースホルダ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8550" y="1769775"/>
            <a:ext cx="1898650" cy="174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正方形/長方形 29"/>
          <p:cNvSpPr/>
          <p:nvPr/>
        </p:nvSpPr>
        <p:spPr>
          <a:xfrm>
            <a:off x="552322" y="1734809"/>
            <a:ext cx="3545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prstClr val="black"/>
                </a:solidFill>
                <a:latin typeface="Calibri"/>
                <a:ea typeface="ＭＳ Ｐゴシック"/>
              </a:rPr>
              <a:t>①自宅などから</a:t>
            </a:r>
            <a:endParaRPr kumimoji="1" lang="en-US" altLang="ja-JP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prstClr val="black"/>
                </a:solidFill>
                <a:latin typeface="Calibri"/>
                <a:ea typeface="ＭＳ Ｐゴシック"/>
              </a:rPr>
              <a:t>　　学内情報サービスに</a:t>
            </a:r>
            <a:r>
              <a:rPr kumimoji="1"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接続</a:t>
            </a:r>
          </a:p>
        </p:txBody>
      </p:sp>
      <p:grpSp>
        <p:nvGrpSpPr>
          <p:cNvPr id="31" name="グループ化 30"/>
          <p:cNvGrpSpPr/>
          <p:nvPr/>
        </p:nvGrpSpPr>
        <p:grpSpPr>
          <a:xfrm>
            <a:off x="540207" y="2426830"/>
            <a:ext cx="3545532" cy="634937"/>
            <a:chOff x="540207" y="2379205"/>
            <a:chExt cx="3545532" cy="634937"/>
          </a:xfrm>
        </p:grpSpPr>
        <p:sp>
          <p:nvSpPr>
            <p:cNvPr id="32" name="正方形/長方形 31"/>
            <p:cNvSpPr/>
            <p:nvPr/>
          </p:nvSpPr>
          <p:spPr>
            <a:xfrm>
              <a:off x="540207" y="2379205"/>
              <a:ext cx="35455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ja-JP" altLang="en-US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②</a:t>
              </a:r>
              <a:r>
                <a:rPr kumimoji="1" lang="en-US" altLang="ja-JP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SRP</a:t>
              </a:r>
              <a:r>
                <a:rPr kumimoji="1" lang="ja-JP" altLang="en-US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認証用ページに自動転送</a:t>
              </a:r>
              <a:endParaRPr kumimoji="1"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11618" y="2737143"/>
              <a:ext cx="33466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ja-JP" altLang="en-US" sz="1200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（＊</a:t>
              </a:r>
              <a:r>
                <a:rPr kumimoji="1" lang="en-US" altLang="ja-JP" sz="1200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SRP</a:t>
              </a:r>
              <a:r>
                <a:rPr kumimoji="1" lang="ja-JP" altLang="en-US" sz="1200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の解説ページを中継する場合あり）</a:t>
              </a:r>
              <a:endParaRPr kumimoji="1" lang="ja-JP" altLang="en-US" sz="12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6707864" y="4582579"/>
            <a:ext cx="1953834" cy="1326538"/>
            <a:chOff x="6707864" y="4582579"/>
            <a:chExt cx="1953834" cy="1326538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6707864" y="4590167"/>
              <a:ext cx="1953834" cy="1318950"/>
              <a:chOff x="6707864" y="4590167"/>
              <a:chExt cx="1953834" cy="1318950"/>
            </a:xfrm>
          </p:grpSpPr>
          <p:grpSp>
            <p:nvGrpSpPr>
              <p:cNvPr id="68" name="グループ化 54"/>
              <p:cNvGrpSpPr/>
              <p:nvPr/>
            </p:nvGrpSpPr>
            <p:grpSpPr>
              <a:xfrm>
                <a:off x="6707864" y="4590167"/>
                <a:ext cx="1641525" cy="1318950"/>
                <a:chOff x="1183944" y="1634267"/>
                <a:chExt cx="2892074" cy="2323753"/>
              </a:xfrm>
            </p:grpSpPr>
            <p:pic>
              <p:nvPicPr>
                <p:cNvPr id="71" name="Picture 1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094863" y="3204678"/>
                  <a:ext cx="981155" cy="753342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73" name="Picture 4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3944" y="2398029"/>
                  <a:ext cx="1055011" cy="7737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4" name="Picture 8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56" t="9659" r="7290" b="59293"/>
                <a:stretch/>
              </p:blipFill>
              <p:spPr bwMode="auto">
                <a:xfrm>
                  <a:off x="1872384" y="3277006"/>
                  <a:ext cx="962391" cy="632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5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66" t="22384" r="4066" b="6746"/>
                <a:stretch/>
              </p:blipFill>
              <p:spPr bwMode="auto">
                <a:xfrm>
                  <a:off x="1889356" y="1634267"/>
                  <a:ext cx="854763" cy="69730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9" name="グループ化 38"/>
              <p:cNvGrpSpPr/>
              <p:nvPr/>
            </p:nvGrpSpPr>
            <p:grpSpPr>
              <a:xfrm>
                <a:off x="8037079" y="5036478"/>
                <a:ext cx="624619" cy="408580"/>
                <a:chOff x="5662677" y="1610044"/>
                <a:chExt cx="2117809" cy="1385317"/>
              </a:xfrm>
            </p:grpSpPr>
            <p:pic>
              <p:nvPicPr>
                <p:cNvPr id="40" name="図 39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5662677" y="1610044"/>
                  <a:ext cx="2117809" cy="138531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41" name="正方形/長方形 40"/>
                <p:cNvSpPr/>
                <p:nvPr/>
              </p:nvSpPr>
              <p:spPr>
                <a:xfrm>
                  <a:off x="7477125" y="1921668"/>
                  <a:ext cx="147638" cy="4571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434" y="4582579"/>
              <a:ext cx="491354" cy="403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142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7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4572000" y="980728"/>
            <a:ext cx="4248472" cy="5125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550" y="1769775"/>
            <a:ext cx="1898650" cy="174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" name="正方形/長方形 36"/>
          <p:cNvSpPr/>
          <p:nvPr/>
        </p:nvSpPr>
        <p:spPr>
          <a:xfrm>
            <a:off x="246473" y="955327"/>
            <a:ext cx="4122204" cy="5125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47" name="左右矢印 46"/>
          <p:cNvSpPr/>
          <p:nvPr/>
        </p:nvSpPr>
        <p:spPr>
          <a:xfrm rot="19040141">
            <a:off x="2585092" y="3914262"/>
            <a:ext cx="2726036" cy="425183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3772" y="116632"/>
            <a:ext cx="891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SRP</a:t>
            </a:r>
            <a:r>
              <a:rPr kumimoji="1" lang="ja-JP" altLang="en-US" sz="4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の利用方法</a:t>
            </a:r>
            <a:r>
              <a:rPr kumimoji="1" lang="en-US" altLang="ja-JP" sz="4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Ⅰ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kumimoji="1" lang="ja-JP" altLang="en-US" sz="20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個々のサービスに直接接続する場合）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608288" y="5638351"/>
            <a:ext cx="1528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600" kern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クライアント</a:t>
            </a:r>
            <a:endParaRPr kumimoji="1" lang="ja-JP" altLang="en-US" sz="1600" kern="0" dirty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697152" y="1088450"/>
            <a:ext cx="187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b="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学内</a:t>
            </a:r>
            <a:r>
              <a:rPr kumimoji="1" lang="en-US" altLang="ja-JP" sz="28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LAN</a:t>
            </a:r>
            <a:endParaRPr kumimoji="1" lang="ja-JP" altLang="en-US" sz="2800" b="1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75656" y="1088450"/>
            <a:ext cx="280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インターネット</a:t>
            </a:r>
            <a:endParaRPr kumimoji="1" lang="ja-JP" altLang="en-US" sz="2800" b="1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8" name="角丸四角形吹き出し 37"/>
          <p:cNvSpPr/>
          <p:nvPr/>
        </p:nvSpPr>
        <p:spPr>
          <a:xfrm>
            <a:off x="389479" y="1631494"/>
            <a:ext cx="3617540" cy="2739390"/>
          </a:xfrm>
          <a:prstGeom prst="wedgeRoundRectCallout">
            <a:avLst>
              <a:gd name="adj1" fmla="val 12761"/>
              <a:gd name="adj2" fmla="val 594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grpSp>
        <p:nvGrpSpPr>
          <p:cNvPr id="4" name="グループ化 47"/>
          <p:cNvGrpSpPr/>
          <p:nvPr/>
        </p:nvGrpSpPr>
        <p:grpSpPr>
          <a:xfrm>
            <a:off x="4689875" y="1768098"/>
            <a:ext cx="1560733" cy="1444878"/>
            <a:chOff x="4689875" y="1768098"/>
            <a:chExt cx="1560733" cy="1444878"/>
          </a:xfrm>
        </p:grpSpPr>
        <p:pic>
          <p:nvPicPr>
            <p:cNvPr id="49" name="Picture 3" descr="C:\Users\sakai\AppData\Local\Microsoft\Windows\Temporary Internet Files\Content.IE5\1R5G5D3E\MC90042897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135" y="2204864"/>
              <a:ext cx="689651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テキスト ボックス 49"/>
            <p:cNvSpPr txBox="1"/>
            <p:nvPr/>
          </p:nvSpPr>
          <p:spPr>
            <a:xfrm>
              <a:off x="4689875" y="1768098"/>
              <a:ext cx="1560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SRP</a:t>
              </a:r>
              <a:r>
                <a:rPr kumimoji="1" lang="ja-JP" altLang="en-US" sz="16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サーバ</a:t>
              </a:r>
              <a:endParaRPr kumimoji="1" lang="ja-JP" altLang="en-US" sz="1600" kern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540207" y="2426830"/>
            <a:ext cx="3545532" cy="634937"/>
            <a:chOff x="540207" y="2379205"/>
            <a:chExt cx="3545532" cy="634937"/>
          </a:xfrm>
        </p:grpSpPr>
        <p:sp>
          <p:nvSpPr>
            <p:cNvPr id="51" name="正方形/長方形 50"/>
            <p:cNvSpPr/>
            <p:nvPr/>
          </p:nvSpPr>
          <p:spPr>
            <a:xfrm>
              <a:off x="540207" y="2379205"/>
              <a:ext cx="35455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ja-JP" altLang="en-US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②</a:t>
              </a:r>
              <a:r>
                <a:rPr kumimoji="1" lang="en-US" altLang="ja-JP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SRP</a:t>
              </a:r>
              <a:r>
                <a:rPr kumimoji="1" lang="ja-JP" altLang="en-US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認証用ページに自動転送</a:t>
              </a:r>
              <a:endParaRPr kumimoji="1"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611618" y="2737143"/>
              <a:ext cx="33466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ja-JP" altLang="en-US" sz="1200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（＊</a:t>
              </a:r>
              <a:r>
                <a:rPr kumimoji="1" lang="en-US" altLang="ja-JP" sz="1200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SRP</a:t>
              </a:r>
              <a:r>
                <a:rPr kumimoji="1" lang="ja-JP" altLang="en-US" sz="1200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の解説ページを中継する場合あり）</a:t>
              </a:r>
              <a:endParaRPr kumimoji="1" lang="ja-JP" altLang="en-US" sz="12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pic>
        <p:nvPicPr>
          <p:cNvPr id="23" name="Picture 2" descr="C:\Users\sakai\AppData\Local\Microsoft\Windows\Temporary Internet Files\Content.IE5\3KMRBNGB\MC90043484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82" y="4635680"/>
            <a:ext cx="1036754" cy="10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6372200" y="411857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600" kern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学内情報サービス</a:t>
            </a:r>
            <a:endParaRPr kumimoji="1" lang="ja-JP" altLang="en-US" sz="1600" kern="0" dirty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8" name="Picture 2" descr="C:\Users\sakai\AppData\Local\Microsoft\Windows\Temporary Internet Files\Content.IE5\GFDHP11R\MC90042417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930234" y="4582580"/>
            <a:ext cx="915912" cy="1045195"/>
          </a:xfrm>
          <a:prstGeom prst="rect">
            <a:avLst/>
          </a:prstGeom>
          <a:noFill/>
        </p:spPr>
      </p:pic>
      <p:sp>
        <p:nvSpPr>
          <p:cNvPr id="31" name="正方形/長方形 30"/>
          <p:cNvSpPr/>
          <p:nvPr/>
        </p:nvSpPr>
        <p:spPr>
          <a:xfrm>
            <a:off x="557840" y="3137753"/>
            <a:ext cx="322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prstClr val="black"/>
                </a:solidFill>
                <a:latin typeface="Calibri"/>
                <a:ea typeface="ＭＳ Ｐゴシック"/>
              </a:rPr>
              <a:t>③</a:t>
            </a:r>
            <a:r>
              <a:rPr kumimoji="1"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SRP</a:t>
            </a:r>
            <a:r>
              <a:rPr kumimoji="1" lang="ja-JP" altLang="en-US" dirty="0" smtClean="0">
                <a:solidFill>
                  <a:prstClr val="black"/>
                </a:solidFill>
                <a:latin typeface="Calibri"/>
                <a:ea typeface="ＭＳ Ｐゴシック"/>
              </a:rPr>
              <a:t>認証（後述）に</a:t>
            </a:r>
            <a:r>
              <a:rPr kumimoji="1" lang="ja-JP" altLang="en-US" b="1" dirty="0" smtClean="0">
                <a:solidFill>
                  <a:srgbClr val="00B050"/>
                </a:solidFill>
                <a:latin typeface="Calibri"/>
                <a:ea typeface="ＭＳ Ｐゴシック"/>
              </a:rPr>
              <a:t>成功</a:t>
            </a:r>
            <a:endParaRPr kumimoji="1" lang="en-US" altLang="ja-JP" b="1" dirty="0" smtClean="0">
              <a:solidFill>
                <a:srgbClr val="00B050"/>
              </a:solidFill>
              <a:latin typeface="Calibri"/>
              <a:ea typeface="ＭＳ Ｐゴシック"/>
            </a:endParaRPr>
          </a:p>
        </p:txBody>
      </p:sp>
      <p:sp>
        <p:nvSpPr>
          <p:cNvPr id="32" name="左右矢印 31"/>
          <p:cNvSpPr/>
          <p:nvPr/>
        </p:nvSpPr>
        <p:spPr>
          <a:xfrm rot="3459900">
            <a:off x="5103188" y="3725293"/>
            <a:ext cx="1535288" cy="455557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698600" y="2535826"/>
            <a:ext cx="134684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b="1" dirty="0" smtClean="0">
                <a:solidFill>
                  <a:srgbClr val="00B050"/>
                </a:solidFill>
                <a:latin typeface="Calibri"/>
                <a:ea typeface="ＭＳ Ｐゴシック"/>
              </a:rPr>
              <a:t>認証成功！</a:t>
            </a:r>
            <a:endParaRPr kumimoji="1"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46733" y="3647436"/>
            <a:ext cx="3328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prstClr val="black"/>
                </a:solidFill>
                <a:latin typeface="Calibri"/>
                <a:ea typeface="ＭＳ Ｐゴシック"/>
              </a:rPr>
              <a:t>④目的のサービスの画面を表示</a:t>
            </a:r>
            <a:endParaRPr kumimoji="1" lang="en-US" altLang="ja-JP" b="1" dirty="0" smtClean="0">
              <a:solidFill>
                <a:srgbClr val="00B050"/>
              </a:solidFill>
              <a:latin typeface="Calibri"/>
              <a:ea typeface="ＭＳ Ｐゴシック"/>
            </a:endParaRPr>
          </a:p>
        </p:txBody>
      </p:sp>
      <p:pic>
        <p:nvPicPr>
          <p:cNvPr id="52" name="Picture 4" descr="C:\Users\sakai\AppData\Local\Microsoft\Windows\Temporary Internet Files\Content.IE5\X4RQRHMO\MC900431627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1400" y="4706401"/>
            <a:ext cx="852751" cy="852751"/>
          </a:xfrm>
          <a:prstGeom prst="rect">
            <a:avLst/>
          </a:prstGeom>
          <a:noFill/>
        </p:spPr>
      </p:pic>
      <p:sp>
        <p:nvSpPr>
          <p:cNvPr id="55" name="スライド番号プレースホルダ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52322" y="1734809"/>
            <a:ext cx="3545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prstClr val="black"/>
                </a:solidFill>
                <a:latin typeface="Calibri"/>
                <a:ea typeface="ＭＳ Ｐゴシック"/>
              </a:rPr>
              <a:t>①自宅などから</a:t>
            </a:r>
            <a:endParaRPr kumimoji="1" lang="en-US" altLang="ja-JP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prstClr val="black"/>
                </a:solidFill>
                <a:latin typeface="Calibri"/>
                <a:ea typeface="ＭＳ Ｐゴシック"/>
              </a:rPr>
              <a:t>　　学内情報サービスに</a:t>
            </a:r>
            <a:r>
              <a:rPr kumimoji="1"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接続</a:t>
            </a:r>
          </a:p>
        </p:txBody>
      </p:sp>
      <p:grpSp>
        <p:nvGrpSpPr>
          <p:cNvPr id="41" name="グループ化 40"/>
          <p:cNvGrpSpPr/>
          <p:nvPr/>
        </p:nvGrpSpPr>
        <p:grpSpPr>
          <a:xfrm>
            <a:off x="6707864" y="4582579"/>
            <a:ext cx="1953834" cy="1326538"/>
            <a:chOff x="6707864" y="4582579"/>
            <a:chExt cx="1953834" cy="1326538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6707864" y="4590167"/>
              <a:ext cx="1953834" cy="1318950"/>
              <a:chOff x="6707864" y="4590167"/>
              <a:chExt cx="1953834" cy="1318950"/>
            </a:xfrm>
          </p:grpSpPr>
          <p:grpSp>
            <p:nvGrpSpPr>
              <p:cNvPr id="56" name="グループ化 54"/>
              <p:cNvGrpSpPr/>
              <p:nvPr/>
            </p:nvGrpSpPr>
            <p:grpSpPr>
              <a:xfrm>
                <a:off x="6707864" y="4590167"/>
                <a:ext cx="1641525" cy="1318950"/>
                <a:chOff x="1183944" y="1634267"/>
                <a:chExt cx="2892074" cy="2323753"/>
              </a:xfrm>
            </p:grpSpPr>
            <p:pic>
              <p:nvPicPr>
                <p:cNvPr id="65" name="Picture 1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094863" y="3204678"/>
                  <a:ext cx="981155" cy="753342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66" name="Picture 4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3944" y="2398029"/>
                  <a:ext cx="1055011" cy="7737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7" name="Picture 8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56" t="9659" r="7290" b="59293"/>
                <a:stretch/>
              </p:blipFill>
              <p:spPr bwMode="auto">
                <a:xfrm>
                  <a:off x="1872384" y="3277006"/>
                  <a:ext cx="962391" cy="632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8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66" t="22384" r="4066" b="6746"/>
                <a:stretch/>
              </p:blipFill>
              <p:spPr bwMode="auto">
                <a:xfrm>
                  <a:off x="1889356" y="1634267"/>
                  <a:ext cx="854763" cy="69730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7" name="グループ化 56"/>
              <p:cNvGrpSpPr/>
              <p:nvPr/>
            </p:nvGrpSpPr>
            <p:grpSpPr>
              <a:xfrm>
                <a:off x="8037079" y="5036478"/>
                <a:ext cx="624619" cy="408580"/>
                <a:chOff x="5662677" y="1610044"/>
                <a:chExt cx="2117809" cy="1385317"/>
              </a:xfrm>
            </p:grpSpPr>
            <p:pic>
              <p:nvPicPr>
                <p:cNvPr id="58" name="図 57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5662677" y="1610044"/>
                  <a:ext cx="2117809" cy="138531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59" name="正方形/長方形 58"/>
                <p:cNvSpPr/>
                <p:nvPr/>
              </p:nvSpPr>
              <p:spPr>
                <a:xfrm>
                  <a:off x="7477125" y="1921668"/>
                  <a:ext cx="147638" cy="4571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434" y="4582579"/>
              <a:ext cx="491354" cy="403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79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090" y="2594960"/>
            <a:ext cx="3948255" cy="21274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49" y="2286752"/>
            <a:ext cx="3634885" cy="2952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 l="1084" t="49389" r="2168" b="33252"/>
          <a:stretch>
            <a:fillRect/>
          </a:stretch>
        </p:blipFill>
        <p:spPr bwMode="auto">
          <a:xfrm>
            <a:off x="630326" y="5506436"/>
            <a:ext cx="7658882" cy="1014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33772" y="116632"/>
            <a:ext cx="891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SRP</a:t>
            </a:r>
            <a:r>
              <a:rPr kumimoji="1" lang="ja-JP" altLang="en-US" sz="4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の利用方法</a:t>
            </a:r>
            <a:r>
              <a:rPr kumimoji="1" lang="en-US" altLang="ja-JP" sz="4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Ⅱ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（ポータルサイトを経由する場合</a:t>
            </a:r>
            <a:r>
              <a:rPr kumimoji="1" lang="ja-JP" altLang="en-US" sz="20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endParaRPr kumimoji="1" lang="ja-JP" altLang="en-US" sz="24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9892" y="1117585"/>
            <a:ext cx="5064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①東北大学トップページにおいて</a:t>
            </a:r>
            <a:endParaRPr kumimoji="1" lang="en-US" altLang="ja-JP" sz="24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dirty="0">
                <a:solidFill>
                  <a:prstClr val="black"/>
                </a:solidFill>
                <a:latin typeface="Calibri"/>
                <a:ea typeface="ＭＳ Ｐゴシック"/>
              </a:rPr>
              <a:t>　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「在学生向け」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（または「教職員向け」）</a:t>
            </a:r>
            <a:endParaRPr kumimoji="1" lang="en-US" altLang="ja-JP" sz="24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　をクリック</a:t>
            </a:r>
            <a:endParaRPr kumimoji="1" lang="ja-JP" altLang="en-US" sz="2400" b="1" dirty="0">
              <a:solidFill>
                <a:srgbClr val="3366FF"/>
              </a:solidFill>
              <a:latin typeface="Calibri"/>
              <a:ea typeface="ＭＳ Ｐゴシック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38254" y="4860979"/>
            <a:ext cx="40870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http</a:t>
            </a:r>
            <a:r>
              <a:rPr kumimoji="1" lang="en-US" altLang="ja-JP" sz="1200" dirty="0">
                <a:solidFill>
                  <a:prstClr val="black"/>
                </a:solidFill>
                <a:latin typeface="Calibri"/>
                <a:ea typeface="ＭＳ Ｐゴシック"/>
              </a:rPr>
              <a:t>://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www.tohoku.ac.jp/japanese/   </a:t>
            </a:r>
            <a:r>
              <a:rPr kumimoji="1" lang="ja-JP" altLang="en-US" sz="1050" dirty="0" smtClean="0">
                <a:solidFill>
                  <a:prstClr val="black"/>
                </a:solidFill>
                <a:latin typeface="Calibri"/>
                <a:ea typeface="ＭＳ Ｐゴシック"/>
              </a:rPr>
              <a:t>（</a:t>
            </a:r>
            <a:r>
              <a:rPr kumimoji="1" lang="en-US" altLang="ja-JP" sz="1050" dirty="0" smtClean="0">
                <a:solidFill>
                  <a:prstClr val="black"/>
                </a:solidFill>
                <a:latin typeface="Calibri"/>
                <a:ea typeface="ＭＳ Ｐゴシック"/>
              </a:rPr>
              <a:t>2015</a:t>
            </a:r>
            <a:r>
              <a:rPr kumimoji="1" lang="ja-JP" altLang="en-US" sz="1050" dirty="0" smtClean="0">
                <a:solidFill>
                  <a:prstClr val="black"/>
                </a:solidFill>
                <a:latin typeface="Calibri"/>
                <a:ea typeface="ＭＳ Ｐゴシック"/>
              </a:rPr>
              <a:t>年</a:t>
            </a:r>
            <a:r>
              <a:rPr kumimoji="1" lang="en-US" altLang="ja-JP" sz="1050" dirty="0">
                <a:solidFill>
                  <a:prstClr val="black"/>
                </a:solidFill>
                <a:latin typeface="Calibri"/>
                <a:ea typeface="ＭＳ Ｐゴシック"/>
              </a:rPr>
              <a:t>3</a:t>
            </a:r>
            <a:r>
              <a:rPr kumimoji="1" lang="ja-JP" altLang="en-US" sz="1050" dirty="0" smtClean="0">
                <a:solidFill>
                  <a:prstClr val="black"/>
                </a:solidFill>
                <a:latin typeface="Calibri"/>
                <a:ea typeface="ＭＳ Ｐゴシック"/>
              </a:rPr>
              <a:t>月</a:t>
            </a:r>
            <a:r>
              <a:rPr kumimoji="1" lang="en-US" altLang="ja-JP" sz="1050" dirty="0" smtClean="0">
                <a:solidFill>
                  <a:prstClr val="black"/>
                </a:solidFill>
                <a:latin typeface="Calibri"/>
                <a:ea typeface="ＭＳ Ｐゴシック"/>
              </a:rPr>
              <a:t>26</a:t>
            </a:r>
            <a:r>
              <a:rPr kumimoji="1" lang="ja-JP" altLang="en-US" sz="1050" dirty="0" smtClean="0">
                <a:solidFill>
                  <a:prstClr val="black"/>
                </a:solidFill>
                <a:latin typeface="Calibri"/>
                <a:ea typeface="ＭＳ Ｐゴシック"/>
              </a:rPr>
              <a:t>日に接続）</a:t>
            </a:r>
            <a:endParaRPr kumimoji="1" lang="ja-JP" altLang="en-US" sz="105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5" name="テキスト ボックス 9"/>
          <p:cNvSpPr txBox="1">
            <a:spLocks noChangeArrowheads="1"/>
          </p:cNvSpPr>
          <p:nvPr/>
        </p:nvSpPr>
        <p:spPr bwMode="auto">
          <a:xfrm>
            <a:off x="2942071" y="2039794"/>
            <a:ext cx="15131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srgbClr val="FF0000"/>
                </a:solidFill>
                <a:latin typeface="Calibri"/>
                <a:ea typeface="ＭＳ Ｐゴシック"/>
              </a:rPr>
              <a:t>ここをクリック</a:t>
            </a:r>
            <a:endParaRPr kumimoji="1" lang="ja-JP" altLang="en-US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4399361" y="2980349"/>
            <a:ext cx="504056" cy="64807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051226" y="1066784"/>
            <a:ext cx="3584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② リンク集ページ上部の</a:t>
            </a:r>
            <a:endParaRPr kumimoji="1" lang="en-US" altLang="ja-JP" sz="24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　 ＳＲＰ認証用バナーより</a:t>
            </a:r>
            <a:endParaRPr kumimoji="1" lang="en-US" altLang="ja-JP" sz="24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  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ログイン</a:t>
            </a:r>
            <a:endParaRPr kumimoji="1" lang="en-US" altLang="ja-JP" sz="2400" dirty="0" smtClean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4" name="右矢印 13"/>
          <p:cNvSpPr/>
          <p:nvPr/>
        </p:nvSpPr>
        <p:spPr>
          <a:xfrm rot="6705502">
            <a:off x="3159262" y="2627029"/>
            <a:ext cx="732052" cy="22026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289570" y="3551194"/>
            <a:ext cx="3559155" cy="5445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553495" y="5457322"/>
            <a:ext cx="7901107" cy="109378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 animBg="1"/>
      <p:bldP spid="30" grpId="0"/>
      <p:bldP spid="14" grpId="0" animBg="1"/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8947"/>
            <a:ext cx="3484959" cy="244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7543800" cy="1295400"/>
          </a:xfrm>
        </p:spPr>
        <p:txBody>
          <a:bodyPr anchor="ctr"/>
          <a:lstStyle/>
          <a:p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参考書と資料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331913" y="5157788"/>
            <a:ext cx="64087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3200" b="1" dirty="0">
                <a:solidFill>
                  <a:srgbClr val="FF0000"/>
                </a:solidFill>
                <a:latin typeface="Times New Roman" pitchFamily="18" charset="0"/>
                <a:ea typeface="HG丸ｺﾞｼｯｸM-PRO" pitchFamily="50" charset="-128"/>
              </a:rPr>
              <a:t>注意！</a:t>
            </a:r>
          </a:p>
          <a:p>
            <a:pPr>
              <a:spcBef>
                <a:spcPct val="50000"/>
              </a:spcBef>
            </a:pPr>
            <a:r>
              <a:rPr kumimoji="1" lang="ja-JP" altLang="en-US" sz="3200" b="1" dirty="0">
                <a:solidFill>
                  <a:srgbClr val="FF0000"/>
                </a:solidFill>
                <a:latin typeface="Times New Roman" pitchFamily="18" charset="0"/>
                <a:ea typeface="HG丸ｺﾞｼｯｸM-PRO" pitchFamily="50" charset="-128"/>
              </a:rPr>
              <a:t>印刷可能枚数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Times New Roman" pitchFamily="18" charset="0"/>
                <a:ea typeface="HG丸ｺﾞｼｯｸM-PRO" pitchFamily="50" charset="-128"/>
              </a:rPr>
              <a:t>は２００枚／年</a:t>
            </a:r>
            <a:endParaRPr kumimoji="1" lang="ja-JP" altLang="en-US" sz="3200" b="1" dirty="0">
              <a:solidFill>
                <a:srgbClr val="FF0000"/>
              </a:solidFill>
              <a:latin typeface="Times New Roman" pitchFamily="18" charset="0"/>
              <a:ea typeface="HG丸ｺﾞｼｯｸM-PRO" pitchFamily="50" charset="-128"/>
            </a:endParaRPr>
          </a:p>
        </p:txBody>
      </p:sp>
      <p:sp>
        <p:nvSpPr>
          <p:cNvPr id="101379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504825" y="4005263"/>
            <a:ext cx="8604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kumimoji="1" lang="ja-JP" altLang="en-US" sz="3000" dirty="0" smtClean="0"/>
              <a:t>配布講義資料</a:t>
            </a:r>
            <a:endParaRPr kumimoji="1" lang="ja-JP" altLang="en-US" sz="3000" dirty="0"/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kumimoji="1" lang="ja-JP" altLang="en-US" sz="2200" dirty="0"/>
              <a:t>私</a:t>
            </a:r>
            <a:r>
              <a:rPr kumimoji="1" lang="ja-JP" altLang="en-US" sz="2200" dirty="0" smtClean="0"/>
              <a:t>の</a:t>
            </a:r>
            <a:r>
              <a:rPr kumimoji="1" lang="en-US" altLang="ja-JP" sz="2200" dirty="0" smtClean="0"/>
              <a:t>WEB</a:t>
            </a:r>
            <a:r>
              <a:rPr kumimoji="1" lang="ja-JP" altLang="en-US" sz="2200" dirty="0" smtClean="0"/>
              <a:t>に随時アップします。　</a:t>
            </a:r>
            <a:endParaRPr kumimoji="1" lang="en-US" altLang="ja-JP" sz="2200" dirty="0"/>
          </a:p>
        </p:txBody>
      </p:sp>
      <p:sp>
        <p:nvSpPr>
          <p:cNvPr id="2" name="Rectangle 3">
            <a:hlinkClick r:id="rId4"/>
          </p:cNvPr>
          <p:cNvSpPr>
            <a:spLocks noChangeArrowheads="1"/>
          </p:cNvSpPr>
          <p:nvPr/>
        </p:nvSpPr>
        <p:spPr bwMode="auto">
          <a:xfrm>
            <a:off x="539750" y="1988840"/>
            <a:ext cx="86042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kumimoji="1" lang="ja-JP" alt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参考書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kumimoji="1" lang="ja-JP" altLang="en-US" sz="2600" dirty="0" smtClean="0"/>
              <a:t>東北大生のための教育系情報システムオンラインガイド</a:t>
            </a:r>
            <a:endParaRPr kumimoji="1" lang="en-US" altLang="ja-JP" sz="2600" dirty="0" smtClean="0"/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kumimoji="1" lang="ja-JP" altLang="en-US" sz="2600" dirty="0" smtClean="0"/>
              <a:t>講義</a:t>
            </a:r>
            <a:r>
              <a:rPr kumimoji="1" lang="ja-JP" altLang="en-US" sz="2600" dirty="0"/>
              <a:t>ノート</a:t>
            </a:r>
            <a:r>
              <a:rPr kumimoji="1" lang="ja-JP" altLang="en-US" sz="2600" dirty="0">
                <a:solidFill>
                  <a:srgbClr val="FFFF00"/>
                </a:solidFill>
              </a:rPr>
              <a:t>　</a:t>
            </a:r>
            <a:endParaRPr kumimoji="1" lang="en-US" altLang="ja-JP" sz="2600" dirty="0" smtClean="0">
              <a:solidFill>
                <a:srgbClr val="FFFF00"/>
              </a:solidFill>
            </a:endParaRPr>
          </a:p>
          <a:p>
            <a:pPr marL="344487" lvl="1"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kumimoji="1" lang="ja-JP" altLang="en-US" sz="2600" dirty="0">
                <a:solidFill>
                  <a:srgbClr val="FFFF00"/>
                </a:solidFill>
              </a:rPr>
              <a:t>　</a:t>
            </a:r>
            <a:r>
              <a:rPr kumimoji="1" lang="ja-JP" altLang="en-US" sz="2600" dirty="0" smtClean="0">
                <a:solidFill>
                  <a:srgbClr val="FFFF00"/>
                </a:solidFill>
              </a:rPr>
              <a:t>　</a:t>
            </a:r>
            <a:r>
              <a:rPr kumimoji="1" lang="en-US" altLang="ja-JP" sz="2600" dirty="0" smtClean="0"/>
              <a:t>http</a:t>
            </a:r>
            <a:r>
              <a:rPr kumimoji="1" lang="en-US" altLang="ja-JP" sz="2600" dirty="0"/>
              <a:t>://www.cite.tohoku.ac.jp/icl/kiso.html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4</a:t>
            </a:fld>
            <a:endParaRPr lang="en-US" altLang="ja-JP" dirty="0"/>
          </a:p>
        </p:txBody>
      </p:sp>
      <p:sp>
        <p:nvSpPr>
          <p:cNvPr id="8" name="正方形/長方形 7"/>
          <p:cNvSpPr/>
          <p:nvPr/>
        </p:nvSpPr>
        <p:spPr bwMode="auto">
          <a:xfrm>
            <a:off x="4716016" y="2243402"/>
            <a:ext cx="485131" cy="216024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 bwMode="auto">
          <a:xfrm flipH="1" flipV="1">
            <a:off x="5201147" y="2351414"/>
            <a:ext cx="3043261" cy="21349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/>
          <a:srcRect l="-1" r="81" b="30235"/>
          <a:stretch/>
        </p:blipFill>
        <p:spPr>
          <a:xfrm>
            <a:off x="771345" y="1427973"/>
            <a:ext cx="3240590" cy="4664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33772" y="116632"/>
            <a:ext cx="891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SRP</a:t>
            </a:r>
            <a:r>
              <a:rPr kumimoji="1" lang="ja-JP" altLang="en-US" sz="4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の利用方法</a:t>
            </a:r>
            <a:r>
              <a:rPr kumimoji="1" lang="en-US" altLang="ja-JP" sz="4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Ⅱ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（ポータルサイトを経由する場合）</a:t>
            </a:r>
            <a:endParaRPr kumimoji="1" lang="ja-JP" altLang="en-US" sz="20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20650" y="908720"/>
            <a:ext cx="890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③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SRP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認証（後述）成功後にポータルサイトのページを表示</a:t>
            </a:r>
            <a:endParaRPr kumimoji="1" lang="en-US" altLang="ja-JP" sz="24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33772" y="6214306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東北大学ポータルサイト（</a:t>
            </a:r>
            <a:r>
              <a:rPr kumimoji="1" lang="ja-JP" altLang="en-US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学生用</a:t>
            </a:r>
            <a:r>
              <a:rPr kumimoji="1" lang="ja-JP" altLang="en-US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）のトップページ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（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2014</a:t>
            </a:r>
            <a:r>
              <a:rPr kumimoji="1" lang="ja-JP" altLang="en-US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年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9</a:t>
            </a:r>
            <a:r>
              <a:rPr kumimoji="1" lang="ja-JP" altLang="en-US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月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22</a:t>
            </a:r>
            <a:r>
              <a:rPr kumimoji="1" lang="ja-JP" altLang="en-US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日に接続）</a:t>
            </a:r>
            <a:endParaRPr kumimoji="1" lang="ja-JP" altLang="en-US" sz="12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28866" y="1676400"/>
            <a:ext cx="42735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1"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本学の主要な情報サービスへのリンク集を表示</a:t>
            </a:r>
            <a:r>
              <a:rPr kumimoji="1" lang="ja-JP" altLang="en-US" sz="20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kumimoji="1" lang="en-US" altLang="ja-JP" sz="20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（学生／教員／職員のユーザ種別で異なる）</a:t>
            </a:r>
            <a:endParaRPr kumimoji="1" lang="en-US" altLang="ja-JP" sz="14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en-US" altLang="ja-JP" sz="14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en-US" altLang="ja-JP" sz="14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en-US" altLang="ja-JP" sz="20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kumimoji="1" lang="en-US" altLang="ja-JP" sz="20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kumimoji="1" lang="en-US" altLang="ja-JP" sz="20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1" lang="ja-JP" altLang="en-US" sz="20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 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があるリンク先は</a:t>
            </a:r>
            <a:endParaRPr kumimoji="1" lang="en-US" altLang="ja-JP" sz="20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kumimoji="1" lang="ja-JP" altLang="en-US" sz="2000" b="1" dirty="0" smtClean="0">
                <a:solidFill>
                  <a:srgbClr val="00B05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シングルサインオン対応</a:t>
            </a:r>
            <a:endParaRPr kumimoji="1" lang="en-US" altLang="ja-JP" sz="20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51094" y="3805495"/>
            <a:ext cx="641350" cy="3556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b="1" dirty="0" smtClean="0">
                <a:solidFill>
                  <a:prstClr val="white"/>
                </a:solidFill>
              </a:rPr>
              <a:t>SSO</a:t>
            </a:r>
            <a:endParaRPr kumimoji="1" lang="ja-JP" altLang="en-US" b="1" dirty="0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76494" y="4861126"/>
            <a:ext cx="3649936" cy="1250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本学情報サービスの</a:t>
            </a:r>
            <a:endParaRPr kumimoji="1" lang="en-US" altLang="ja-JP" sz="20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インターネットからの利用は</a:t>
            </a:r>
            <a:endParaRPr kumimoji="1" lang="en-US" altLang="ja-JP" sz="20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ポータルサイト経由を推奨</a:t>
            </a:r>
            <a:endParaRPr kumimoji="1" lang="ja-JP" altLang="en-US" sz="20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211107" y="2666484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b="1" dirty="0" smtClean="0">
                <a:solidFill>
                  <a:srgbClr val="3366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ここから所望の</a:t>
            </a:r>
            <a:endParaRPr kumimoji="1" lang="en-US" altLang="ja-JP" sz="2000" b="1" dirty="0" smtClean="0">
              <a:solidFill>
                <a:srgbClr val="3366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b="1" dirty="0" smtClean="0">
                <a:solidFill>
                  <a:srgbClr val="3366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個々のサービスに移動可能</a:t>
            </a:r>
            <a:endParaRPr kumimoji="1" lang="ja-JP" altLang="en-US" sz="2400" b="1" dirty="0">
              <a:solidFill>
                <a:srgbClr val="3366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99210" y="1854684"/>
            <a:ext cx="475026" cy="1028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吹き出し 23"/>
          <p:cNvSpPr/>
          <p:nvPr/>
        </p:nvSpPr>
        <p:spPr bwMode="auto">
          <a:xfrm>
            <a:off x="4259580" y="1112520"/>
            <a:ext cx="4602480" cy="4206240"/>
          </a:xfrm>
          <a:prstGeom prst="wedgeRoundRectCallout">
            <a:avLst>
              <a:gd name="adj1" fmla="val -60319"/>
              <a:gd name="adj2" fmla="val 19258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ja-JP" dirty="0" smtClean="0">
              <a:solidFill>
                <a:srgbClr val="FFFF00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dirty="0" smtClean="0">
                <a:solidFill>
                  <a:prstClr val="white"/>
                </a:solidFill>
                <a:latin typeface="ヒラギノ角ゴ ProN W3"/>
                <a:ea typeface="ヒラギノ角ゴ ProN W3"/>
                <a:cs typeface="ヒラギノ角ゴ ProN W3"/>
              </a:rPr>
              <a:t>圧着ハガキで通知</a:t>
            </a:r>
            <a:endParaRPr kumimoji="1" lang="ja-JP" altLang="en-US" sz="2000" dirty="0">
              <a:solidFill>
                <a:prstClr val="white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003" y="3641692"/>
            <a:ext cx="3065313" cy="2265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465" y="1057182"/>
            <a:ext cx="2588079" cy="2378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33772" y="116632"/>
            <a:ext cx="451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SRP</a:t>
            </a:r>
            <a:r>
              <a:rPr kumimoji="1" lang="ja-JP" altLang="en-US" sz="4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認証とは</a:t>
            </a:r>
            <a:r>
              <a:rPr kumimoji="1" lang="en-US" altLang="ja-JP" sz="4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?</a:t>
            </a:r>
            <a:endParaRPr kumimoji="1" lang="ja-JP" altLang="en-US" sz="40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0026" y="6079586"/>
            <a:ext cx="724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3200" b="1" dirty="0" smtClean="0">
                <a:solidFill>
                  <a:srgbClr val="00B050"/>
                </a:solidFill>
                <a:latin typeface="Calibri"/>
                <a:ea typeface="ＭＳ Ｐゴシック"/>
              </a:rPr>
              <a:t>学内</a:t>
            </a:r>
            <a:r>
              <a:rPr kumimoji="1" lang="en-US" altLang="ja-JP" sz="3200" b="1" dirty="0" smtClean="0">
                <a:solidFill>
                  <a:srgbClr val="00B050"/>
                </a:solidFill>
                <a:latin typeface="Calibri"/>
                <a:ea typeface="ＭＳ Ｐゴシック"/>
              </a:rPr>
              <a:t>LAN</a:t>
            </a:r>
            <a:r>
              <a:rPr kumimoji="1" lang="ja-JP" altLang="en-US" sz="3200" b="1" dirty="0" smtClean="0">
                <a:solidFill>
                  <a:srgbClr val="00B050"/>
                </a:solidFill>
                <a:latin typeface="Calibri"/>
                <a:ea typeface="ＭＳ Ｐゴシック"/>
              </a:rPr>
              <a:t>からの接続時はこれで認証完了</a:t>
            </a:r>
            <a:endParaRPr kumimoji="1" lang="ja-JP" altLang="en-US" sz="3200" b="1" dirty="0">
              <a:solidFill>
                <a:srgbClr val="00B050"/>
              </a:solidFill>
              <a:latin typeface="Calibri"/>
              <a:ea typeface="ＭＳ Ｐゴシック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324150" y="4758475"/>
            <a:ext cx="2573763" cy="2705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47573" y="2194800"/>
            <a:ext cx="2496457" cy="5324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33" name="スライド番号プレースホル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592933" y="2067579"/>
            <a:ext cx="3935773" cy="2768946"/>
            <a:chOff x="4655983" y="1428631"/>
            <a:chExt cx="3935773" cy="2768946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5983" y="1428631"/>
              <a:ext cx="3935773" cy="2768946"/>
            </a:xfrm>
            <a:prstGeom prst="rect">
              <a:avLst/>
            </a:prstGeom>
          </p:spPr>
        </p:pic>
        <p:sp>
          <p:nvSpPr>
            <p:cNvPr id="23" name="円/楕円 20"/>
            <p:cNvSpPr>
              <a:spLocks noChangeArrowheads="1"/>
            </p:cNvSpPr>
            <p:nvPr/>
          </p:nvSpPr>
          <p:spPr bwMode="auto">
            <a:xfrm>
              <a:off x="6030414" y="1544967"/>
              <a:ext cx="1038705" cy="359163"/>
            </a:xfrm>
            <a:prstGeom prst="ellips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endParaRPr kumimoji="1" lang="ja-JP" altLang="en-US">
                <a:solidFill>
                  <a:srgbClr val="FF0000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2" name="円/楕円 20"/>
            <p:cNvSpPr>
              <a:spLocks noChangeArrowheads="1"/>
            </p:cNvSpPr>
            <p:nvPr/>
          </p:nvSpPr>
          <p:spPr bwMode="auto">
            <a:xfrm>
              <a:off x="6047216" y="1885092"/>
              <a:ext cx="1038705" cy="359163"/>
            </a:xfrm>
            <a:prstGeom prst="ellips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endParaRPr kumimoji="1" lang="ja-JP" altLang="en-US">
                <a:solidFill>
                  <a:srgbClr val="FF0000"/>
                </a:solidFill>
                <a:latin typeface="Calibri"/>
                <a:ea typeface="ＭＳ Ｐゴシック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5541991" y="3302216"/>
            <a:ext cx="2986715" cy="2604633"/>
            <a:chOff x="5541991" y="3302216"/>
            <a:chExt cx="2986715" cy="2604633"/>
          </a:xfrm>
        </p:grpSpPr>
        <p:sp>
          <p:nvSpPr>
            <p:cNvPr id="14" name="円/楕円 20"/>
            <p:cNvSpPr>
              <a:spLocks noChangeArrowheads="1"/>
            </p:cNvSpPr>
            <p:nvPr/>
          </p:nvSpPr>
          <p:spPr bwMode="auto">
            <a:xfrm>
              <a:off x="5967363" y="3302216"/>
              <a:ext cx="1196925" cy="702848"/>
            </a:xfrm>
            <a:prstGeom prst="ellips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endParaRPr kumimoji="1" lang="ja-JP" altLang="en-US">
                <a:solidFill>
                  <a:srgbClr val="FF0000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5541991" y="5537517"/>
              <a:ext cx="2986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FF0000"/>
                  </a:solidFill>
                </a:rPr>
                <a:t>イメージマトリックスの初期値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直線矢印コネクタ 4"/>
            <p:cNvCxnSpPr/>
            <p:nvPr/>
          </p:nvCxnSpPr>
          <p:spPr>
            <a:xfrm flipH="1" flipV="1">
              <a:off x="6565825" y="4005064"/>
              <a:ext cx="166415" cy="1532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904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SRP</a:t>
            </a:r>
            <a:r>
              <a:rPr kumimoji="1" lang="ja-JP" altLang="en-US" dirty="0" smtClean="0"/>
              <a:t>認証の流れ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525963"/>
          </a:xfrm>
        </p:spPr>
        <p:txBody>
          <a:bodyPr/>
          <a:lstStyle/>
          <a:p>
            <a:r>
              <a:rPr kumimoji="1" lang="ja-JP" altLang="en-US" dirty="0" smtClean="0"/>
              <a:t>学内からのアクセス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学外からのアクセス</a:t>
            </a:r>
            <a:r>
              <a:rPr lang="ja-JP" altLang="en-US" dirty="0"/>
              <a:t>（</a:t>
            </a:r>
            <a:r>
              <a:rPr kumimoji="1" lang="ja-JP" altLang="en-US" dirty="0" smtClean="0"/>
              <a:t>イメージマトリックス認証）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http://www.dc.tohoku.ac.jp/guide/SRP/images/SRP_offcamp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3" y="4267918"/>
            <a:ext cx="764857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2" name="Picture 2" descr="http://www.dc.tohoku.ac.jp/guide/SRP/images/SRP_loc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1" y="1268760"/>
            <a:ext cx="7648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29070" r="20375" b="11362"/>
          <a:stretch/>
        </p:blipFill>
        <p:spPr bwMode="auto">
          <a:xfrm>
            <a:off x="1873250" y="1977866"/>
            <a:ext cx="5254625" cy="3778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33772" y="116632"/>
            <a:ext cx="891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4000" dirty="0"/>
              <a:t>学外からのアクセス</a:t>
            </a:r>
            <a:endParaRPr kumimoji="1" lang="ja-JP" altLang="en-US" sz="40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866165" y="4815087"/>
            <a:ext cx="700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900" b="1" kern="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０８９３</a:t>
            </a:r>
            <a:endParaRPr kumimoji="1" lang="ja-JP" altLang="en-US" sz="900" b="1" kern="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4" name="円形吹き出し 53"/>
          <p:cNvSpPr/>
          <p:nvPr/>
        </p:nvSpPr>
        <p:spPr bwMode="auto">
          <a:xfrm>
            <a:off x="233772" y="4552951"/>
            <a:ext cx="1489340" cy="1203242"/>
          </a:xfrm>
          <a:prstGeom prst="wedgeEllipseCallout">
            <a:avLst>
              <a:gd name="adj1" fmla="val 61199"/>
              <a:gd name="adj2" fmla="val -20844"/>
            </a:avLst>
          </a:prstGeom>
          <a:solidFill>
            <a:srgbClr val="00B050"/>
          </a:solidFill>
          <a:ln w="9525" cap="flat" cmpd="sng" algn="ctr">
            <a:solidFill>
              <a:srgbClr val="AAFFFF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kumimoji="1" lang="ja-JP" altLang="en-US" sz="2000" kern="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直接</a:t>
            </a:r>
            <a:endParaRPr kumimoji="1" lang="en-US" altLang="ja-JP" sz="2000" kern="0" dirty="0" smtClean="0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spcBef>
                <a:spcPts val="0"/>
              </a:spcBef>
              <a:defRPr/>
            </a:pPr>
            <a:r>
              <a:rPr kumimoji="1" lang="ja-JP" altLang="en-US" sz="2000" kern="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キー入力</a:t>
            </a:r>
            <a:endParaRPr kumimoji="1" lang="en-US" altLang="ja-JP" sz="2000" kern="0" dirty="0" smtClean="0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spcBef>
                <a:spcPts val="0"/>
              </a:spcBef>
              <a:defRPr/>
            </a:pPr>
            <a:r>
              <a:rPr kumimoji="1" lang="ja-JP" altLang="en-US" sz="2000" kern="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でも可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61126" y="824518"/>
            <a:ext cx="32917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イメージマトリックス認証</a:t>
            </a:r>
            <a:endParaRPr kumimoji="1" lang="en-US" altLang="ja-JP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2" name="円形吹き出し 51"/>
          <p:cNvSpPr/>
          <p:nvPr/>
        </p:nvSpPr>
        <p:spPr bwMode="auto">
          <a:xfrm>
            <a:off x="5337175" y="3363941"/>
            <a:ext cx="1790700" cy="791337"/>
          </a:xfrm>
          <a:prstGeom prst="wedgeEllipseCallout">
            <a:avLst>
              <a:gd name="adj1" fmla="val -63685"/>
              <a:gd name="adj2" fmla="val 35827"/>
            </a:avLst>
          </a:prstGeom>
          <a:solidFill>
            <a:srgbClr val="FF0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ja-JP" altLang="en-US" kern="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 クリック</a:t>
            </a:r>
          </a:p>
        </p:txBody>
      </p:sp>
      <p:grpSp>
        <p:nvGrpSpPr>
          <p:cNvPr id="30" name="グループ化 29"/>
          <p:cNvGrpSpPr/>
          <p:nvPr/>
        </p:nvGrpSpPr>
        <p:grpSpPr>
          <a:xfrm>
            <a:off x="2157412" y="1929924"/>
            <a:ext cx="2935605" cy="2167255"/>
            <a:chOff x="2157412" y="1929924"/>
            <a:chExt cx="2935605" cy="2167255"/>
          </a:xfrm>
        </p:grpSpPr>
        <p:sp>
          <p:nvSpPr>
            <p:cNvPr id="26" name="円/楕円 25"/>
            <p:cNvSpPr/>
            <p:nvPr/>
          </p:nvSpPr>
          <p:spPr bwMode="auto">
            <a:xfrm>
              <a:off x="4778692" y="1929924"/>
              <a:ext cx="314325" cy="31432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  <a:defRPr/>
              </a:pPr>
              <a:endParaRPr kumimoji="1" lang="ja-JP" altLang="en-US" sz="2400" kern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7" name="円/楕円 26"/>
            <p:cNvSpPr/>
            <p:nvPr/>
          </p:nvSpPr>
          <p:spPr bwMode="auto">
            <a:xfrm>
              <a:off x="2157412" y="3782854"/>
              <a:ext cx="314325" cy="31432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  <a:defRPr/>
              </a:pPr>
              <a:endParaRPr kumimoji="1" lang="ja-JP" altLang="en-US" sz="2400" kern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cxnSp>
        <p:nvCxnSpPr>
          <p:cNvPr id="7" name="直線矢印コネクタ 6"/>
          <p:cNvCxnSpPr/>
          <p:nvPr/>
        </p:nvCxnSpPr>
        <p:spPr>
          <a:xfrm flipV="1">
            <a:off x="4935854" y="2244249"/>
            <a:ext cx="1" cy="16957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2506982" y="4032824"/>
            <a:ext cx="221741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26" idx="3"/>
            <a:endCxn id="45" idx="1"/>
          </p:cNvCxnSpPr>
          <p:nvPr/>
        </p:nvCxnSpPr>
        <p:spPr>
          <a:xfrm flipH="1">
            <a:off x="2305047" y="2198217"/>
            <a:ext cx="2519677" cy="252657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endCxn id="59" idx="1"/>
          </p:cNvCxnSpPr>
          <p:nvPr/>
        </p:nvCxnSpPr>
        <p:spPr>
          <a:xfrm flipH="1">
            <a:off x="2065700" y="4097179"/>
            <a:ext cx="233864" cy="62265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グループ化 30"/>
          <p:cNvGrpSpPr/>
          <p:nvPr/>
        </p:nvGrpSpPr>
        <p:grpSpPr>
          <a:xfrm>
            <a:off x="1973989" y="4719834"/>
            <a:ext cx="422770" cy="128793"/>
            <a:chOff x="1973989" y="4719834"/>
            <a:chExt cx="422770" cy="128793"/>
          </a:xfrm>
        </p:grpSpPr>
        <p:sp>
          <p:nvSpPr>
            <p:cNvPr id="59" name="左中かっこ 58"/>
            <p:cNvSpPr/>
            <p:nvPr/>
          </p:nvSpPr>
          <p:spPr bwMode="auto">
            <a:xfrm rot="5400000">
              <a:off x="2003785" y="4690038"/>
              <a:ext cx="123831" cy="183423"/>
            </a:xfrm>
            <a:prstGeom prst="leftBrace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  <a:defRPr/>
              </a:pPr>
              <a:endParaRPr kumimoji="1" lang="ja-JP" altLang="en-US" sz="2400" kern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5" name="左中かっこ 44"/>
            <p:cNvSpPr/>
            <p:nvPr/>
          </p:nvSpPr>
          <p:spPr bwMode="auto">
            <a:xfrm rot="5400000">
              <a:off x="2243132" y="4695000"/>
              <a:ext cx="123831" cy="183423"/>
            </a:xfrm>
            <a:prstGeom prst="leftBrace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  <a:defRPr/>
              </a:pPr>
              <a:endParaRPr kumimoji="1" lang="ja-JP" altLang="en-US" sz="2400" kern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28" name="スライド番号プレースホル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9" name="グループ化 3"/>
          <p:cNvGrpSpPr/>
          <p:nvPr/>
        </p:nvGrpSpPr>
        <p:grpSpPr>
          <a:xfrm>
            <a:off x="720248" y="6011819"/>
            <a:ext cx="7646532" cy="579437"/>
            <a:chOff x="115708" y="5906250"/>
            <a:chExt cx="7646532" cy="579437"/>
          </a:xfrm>
        </p:grpSpPr>
        <p:grpSp>
          <p:nvGrpSpPr>
            <p:cNvPr id="32" name="グループ化 32"/>
            <p:cNvGrpSpPr/>
            <p:nvPr/>
          </p:nvGrpSpPr>
          <p:grpSpPr>
            <a:xfrm>
              <a:off x="115708" y="6006191"/>
              <a:ext cx="7646532" cy="404408"/>
              <a:chOff x="73461" y="5477597"/>
              <a:chExt cx="7646532" cy="404408"/>
            </a:xfrm>
          </p:grpSpPr>
          <p:sp>
            <p:nvSpPr>
              <p:cNvPr id="37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602893" y="5513705"/>
                <a:ext cx="7117100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kern="0" dirty="0" smtClean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ワンタイムパスワード生成キー</a:t>
                </a:r>
                <a:r>
                  <a:rPr lang="ja-JP" altLang="en-US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が　　　　</a:t>
                </a:r>
                <a:r>
                  <a:rPr lang="ja-JP" altLang="en-US" kern="0" dirty="0" smtClean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　　　　</a:t>
                </a:r>
                <a:r>
                  <a:rPr lang="ja-JP" altLang="en-US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　の場合</a:t>
                </a:r>
                <a:r>
                  <a:rPr lang="en-US" altLang="ja-JP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         </a:t>
                </a:r>
                <a:endParaRPr lang="ja-JP" altLang="en-US" kern="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38" name="正方形/長方形 37"/>
              <p:cNvSpPr/>
              <p:nvPr/>
            </p:nvSpPr>
            <p:spPr>
              <a:xfrm>
                <a:off x="73461" y="5477597"/>
                <a:ext cx="415498" cy="369332"/>
              </a:xfrm>
              <a:prstGeom prst="rect">
                <a:avLst/>
              </a:prstGeom>
              <a:solidFill>
                <a:srgbClr val="7030A0"/>
              </a:solidFill>
              <a:ln w="9525" cap="flat" cmpd="sng" algn="ctr">
                <a:solidFill>
                  <a:srgbClr val="2D5CE7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bliqueTopRigh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ja-JP" altLang="en-US" kern="0" dirty="0">
                    <a:solidFill>
                      <a:srgbClr val="FFFF0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例</a:t>
                </a:r>
              </a:p>
            </p:txBody>
          </p:sp>
        </p:grpSp>
        <p:grpSp>
          <p:nvGrpSpPr>
            <p:cNvPr id="33" name="グループ化 1"/>
            <p:cNvGrpSpPr/>
            <p:nvPr/>
          </p:nvGrpSpPr>
          <p:grpSpPr>
            <a:xfrm>
              <a:off x="4241006" y="5906250"/>
              <a:ext cx="1952238" cy="579437"/>
              <a:chOff x="3568699" y="7218363"/>
              <a:chExt cx="2535237" cy="752475"/>
            </a:xfrm>
          </p:grpSpPr>
          <p:pic>
            <p:nvPicPr>
              <p:cNvPr id="34" name="Picture 2" descr="M:\scansnap\winshot\srp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8699" y="7275513"/>
                <a:ext cx="971550" cy="638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" descr="M:\scansnap\winshot\srp3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8111" y="7275513"/>
                <a:ext cx="885825" cy="638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4" descr="M:\scansnap\winshot\srp1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4211" y="7218363"/>
                <a:ext cx="723900" cy="752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9" name="テキスト ボックス 13"/>
          <p:cNvSpPr txBox="1">
            <a:spLocks noChangeArrowheads="1"/>
          </p:cNvSpPr>
          <p:nvPr/>
        </p:nvSpPr>
        <p:spPr bwMode="auto">
          <a:xfrm>
            <a:off x="776703" y="1054904"/>
            <a:ext cx="81224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                                                  </a:t>
            </a:r>
            <a:endParaRPr kumimoji="1" lang="en-US" altLang="ja-JP" sz="16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事前登録済みのワンタイムパスワード生成キー（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kumimoji="1" lang="ja-JP" altLang="en-US" sz="1600" dirty="0" err="1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つの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絵柄とその順序）に従い</a:t>
            </a:r>
            <a:endParaRPr kumimoji="1" lang="en-US" altLang="ja-JP" sz="16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３つ</a:t>
            </a:r>
            <a:r>
              <a:rPr kumimoji="1" lang="ja-JP" altLang="en-US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の絵柄を正しい順序で選択する。</a:t>
            </a:r>
          </a:p>
        </p:txBody>
      </p:sp>
    </p:spTree>
    <p:extLst>
      <p:ext uri="{BB962C8B-B14F-4D97-AF65-F5344CB8AC3E}">
        <p14:creationId xmlns:p14="http://schemas.microsoft.com/office/powerpoint/2010/main" val="6042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29070" r="20375" b="11362"/>
          <a:stretch/>
        </p:blipFill>
        <p:spPr bwMode="auto">
          <a:xfrm>
            <a:off x="1873250" y="1977866"/>
            <a:ext cx="5254625" cy="3778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33772" y="116632"/>
            <a:ext cx="891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4000" dirty="0"/>
              <a:t>学外からのアクセス</a:t>
            </a:r>
            <a:endParaRPr kumimoji="1" lang="ja-JP" altLang="en-US" sz="40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866165" y="4815087"/>
            <a:ext cx="700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900" b="1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０８９３</a:t>
            </a:r>
            <a:endParaRPr kumimoji="1" lang="ja-JP" altLang="en-US" sz="900" b="1" kern="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61126" y="824518"/>
            <a:ext cx="32917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イメージマトリックス認証</a:t>
            </a:r>
            <a:endParaRPr kumimoji="1" lang="en-US" altLang="ja-JP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円形吹き出し 28"/>
          <p:cNvSpPr/>
          <p:nvPr/>
        </p:nvSpPr>
        <p:spPr bwMode="auto">
          <a:xfrm>
            <a:off x="3605212" y="2968272"/>
            <a:ext cx="1790700" cy="791337"/>
          </a:xfrm>
          <a:prstGeom prst="wedgeEllipseCallout">
            <a:avLst>
              <a:gd name="adj1" fmla="val -63685"/>
              <a:gd name="adj2" fmla="val 35827"/>
            </a:avLst>
          </a:prstGeom>
          <a:solidFill>
            <a:srgbClr val="FF0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ja-JP" altLang="en-US" kern="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 クリック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92689" y="4817519"/>
            <a:ext cx="700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900" b="1" kern="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7 0 3 5</a:t>
            </a:r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グループ化 3"/>
          <p:cNvGrpSpPr/>
          <p:nvPr/>
        </p:nvGrpSpPr>
        <p:grpSpPr>
          <a:xfrm>
            <a:off x="720248" y="6011819"/>
            <a:ext cx="7646532" cy="579437"/>
            <a:chOff x="115708" y="5906250"/>
            <a:chExt cx="7646532" cy="579437"/>
          </a:xfrm>
        </p:grpSpPr>
        <p:grpSp>
          <p:nvGrpSpPr>
            <p:cNvPr id="19" name="グループ化 32"/>
            <p:cNvGrpSpPr/>
            <p:nvPr/>
          </p:nvGrpSpPr>
          <p:grpSpPr>
            <a:xfrm>
              <a:off x="115708" y="6006191"/>
              <a:ext cx="7646532" cy="404408"/>
              <a:chOff x="73461" y="5477597"/>
              <a:chExt cx="7646532" cy="404408"/>
            </a:xfrm>
          </p:grpSpPr>
          <p:sp>
            <p:nvSpPr>
              <p:cNvPr id="24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602893" y="5513705"/>
                <a:ext cx="7117100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kern="0" dirty="0" smtClean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ワンタイムパスワード生成キー</a:t>
                </a:r>
                <a:r>
                  <a:rPr lang="ja-JP" altLang="en-US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が　　　　</a:t>
                </a:r>
                <a:r>
                  <a:rPr lang="ja-JP" altLang="en-US" kern="0" dirty="0" smtClean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　　　　</a:t>
                </a:r>
                <a:r>
                  <a:rPr lang="ja-JP" altLang="en-US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　の場合</a:t>
                </a:r>
                <a:r>
                  <a:rPr lang="en-US" altLang="ja-JP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         </a:t>
                </a:r>
                <a:endParaRPr lang="ja-JP" altLang="en-US" kern="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73461" y="5477597"/>
                <a:ext cx="415498" cy="369332"/>
              </a:xfrm>
              <a:prstGeom prst="rect">
                <a:avLst/>
              </a:prstGeom>
              <a:solidFill>
                <a:srgbClr val="7030A0"/>
              </a:solidFill>
              <a:ln w="9525" cap="flat" cmpd="sng" algn="ctr">
                <a:solidFill>
                  <a:srgbClr val="2D5CE7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bliqueTopRigh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ja-JP" altLang="en-US" kern="0" dirty="0">
                    <a:solidFill>
                      <a:srgbClr val="FFFF0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例</a:t>
                </a:r>
              </a:p>
            </p:txBody>
          </p:sp>
        </p:grpSp>
        <p:grpSp>
          <p:nvGrpSpPr>
            <p:cNvPr id="20" name="グループ化 1"/>
            <p:cNvGrpSpPr/>
            <p:nvPr/>
          </p:nvGrpSpPr>
          <p:grpSpPr>
            <a:xfrm>
              <a:off x="4241006" y="5906250"/>
              <a:ext cx="1952238" cy="579437"/>
              <a:chOff x="3568699" y="7218363"/>
              <a:chExt cx="2535237" cy="752475"/>
            </a:xfrm>
          </p:grpSpPr>
          <p:pic>
            <p:nvPicPr>
              <p:cNvPr id="21" name="Picture 2" descr="M:\scansnap\winshot\srp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8699" y="7275513"/>
                <a:ext cx="971550" cy="638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3" descr="M:\scansnap\winshot\srp3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8111" y="7275513"/>
                <a:ext cx="885825" cy="638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M:\scansnap\winshot\srp1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4211" y="7218363"/>
                <a:ext cx="723900" cy="752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6" name="テキスト ボックス 13"/>
          <p:cNvSpPr txBox="1">
            <a:spLocks noChangeArrowheads="1"/>
          </p:cNvSpPr>
          <p:nvPr/>
        </p:nvSpPr>
        <p:spPr bwMode="auto">
          <a:xfrm>
            <a:off x="776703" y="1054904"/>
            <a:ext cx="81224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                                                  </a:t>
            </a:r>
            <a:endParaRPr kumimoji="1" lang="en-US" altLang="ja-JP" sz="16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事前登録済みのワンタイムパスワード生成キー（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kumimoji="1" lang="ja-JP" altLang="en-US" sz="1600" dirty="0" err="1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つの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絵柄とその順序）に従い</a:t>
            </a:r>
            <a:endParaRPr kumimoji="1" lang="en-US" altLang="ja-JP" sz="16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３つ</a:t>
            </a:r>
            <a:r>
              <a:rPr kumimoji="1" lang="ja-JP" altLang="en-US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の絵柄を正しい順序で選択する。</a:t>
            </a:r>
          </a:p>
        </p:txBody>
      </p:sp>
    </p:spTree>
    <p:extLst>
      <p:ext uri="{BB962C8B-B14F-4D97-AF65-F5344CB8AC3E}">
        <p14:creationId xmlns:p14="http://schemas.microsoft.com/office/powerpoint/2010/main" val="201873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29070" r="20375" b="11362"/>
          <a:stretch/>
        </p:blipFill>
        <p:spPr bwMode="auto">
          <a:xfrm>
            <a:off x="1873250" y="1977866"/>
            <a:ext cx="5254625" cy="3778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33772" y="116632"/>
            <a:ext cx="891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4000" dirty="0"/>
              <a:t>学外からのアクセス</a:t>
            </a:r>
            <a:endParaRPr kumimoji="1" lang="ja-JP" altLang="en-US" sz="40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866165" y="4815087"/>
            <a:ext cx="700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900" b="1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０８９３</a:t>
            </a:r>
            <a:endParaRPr kumimoji="1" lang="ja-JP" altLang="en-US" sz="900" b="1" kern="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61126" y="824518"/>
            <a:ext cx="32917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イメージマトリックス認証</a:t>
            </a:r>
            <a:endParaRPr kumimoji="1" lang="en-US" altLang="ja-JP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92689" y="4817519"/>
            <a:ext cx="700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900" b="1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7 0 3 5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11815" y="4815189"/>
            <a:ext cx="700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900" b="1" kern="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kumimoji="1" lang="ja-JP" altLang="en-US" sz="900" b="1" kern="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1" lang="en-US" altLang="ja-JP" sz="900" b="1" kern="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7 6 9</a:t>
            </a:r>
            <a:endParaRPr kumimoji="1" lang="ja-JP" altLang="en-US" sz="900" b="1" kern="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4" name="円形吹き出し 33"/>
          <p:cNvSpPr/>
          <p:nvPr/>
        </p:nvSpPr>
        <p:spPr bwMode="auto">
          <a:xfrm>
            <a:off x="4500562" y="2053872"/>
            <a:ext cx="1790700" cy="791337"/>
          </a:xfrm>
          <a:prstGeom prst="wedgeEllipseCallout">
            <a:avLst>
              <a:gd name="adj1" fmla="val -63685"/>
              <a:gd name="adj2" fmla="val 35827"/>
            </a:avLst>
          </a:prstGeom>
          <a:solidFill>
            <a:srgbClr val="FF0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ja-JP" altLang="en-US" kern="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 クリック</a:t>
            </a: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グループ化 3"/>
          <p:cNvGrpSpPr/>
          <p:nvPr/>
        </p:nvGrpSpPr>
        <p:grpSpPr>
          <a:xfrm>
            <a:off x="720248" y="6011819"/>
            <a:ext cx="7646532" cy="579437"/>
            <a:chOff x="115708" y="5906250"/>
            <a:chExt cx="7646532" cy="579437"/>
          </a:xfrm>
        </p:grpSpPr>
        <p:grpSp>
          <p:nvGrpSpPr>
            <p:cNvPr id="20" name="グループ化 32"/>
            <p:cNvGrpSpPr/>
            <p:nvPr/>
          </p:nvGrpSpPr>
          <p:grpSpPr>
            <a:xfrm>
              <a:off x="115708" y="6006191"/>
              <a:ext cx="7646532" cy="404408"/>
              <a:chOff x="73461" y="5477597"/>
              <a:chExt cx="7646532" cy="404408"/>
            </a:xfrm>
          </p:grpSpPr>
          <p:sp>
            <p:nvSpPr>
              <p:cNvPr id="25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602893" y="5513705"/>
                <a:ext cx="7117100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kern="0" dirty="0" smtClean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ワンタイムパスワード生成キー</a:t>
                </a:r>
                <a:r>
                  <a:rPr lang="ja-JP" altLang="en-US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が　　　　</a:t>
                </a:r>
                <a:r>
                  <a:rPr lang="ja-JP" altLang="en-US" kern="0" dirty="0" smtClean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　　　　</a:t>
                </a:r>
                <a:r>
                  <a:rPr lang="ja-JP" altLang="en-US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　の場合</a:t>
                </a:r>
                <a:r>
                  <a:rPr lang="en-US" altLang="ja-JP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         </a:t>
                </a:r>
                <a:endParaRPr lang="ja-JP" altLang="en-US" kern="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73461" y="5477597"/>
                <a:ext cx="415498" cy="369332"/>
              </a:xfrm>
              <a:prstGeom prst="rect">
                <a:avLst/>
              </a:prstGeom>
              <a:solidFill>
                <a:srgbClr val="7030A0"/>
              </a:solidFill>
              <a:ln w="9525" cap="flat" cmpd="sng" algn="ctr">
                <a:solidFill>
                  <a:srgbClr val="2D5CE7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bliqueTopRigh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ja-JP" altLang="en-US" kern="0" dirty="0">
                    <a:solidFill>
                      <a:srgbClr val="FFFF0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例</a:t>
                </a:r>
              </a:p>
            </p:txBody>
          </p:sp>
        </p:grpSp>
        <p:grpSp>
          <p:nvGrpSpPr>
            <p:cNvPr id="21" name="グループ化 1"/>
            <p:cNvGrpSpPr/>
            <p:nvPr/>
          </p:nvGrpSpPr>
          <p:grpSpPr>
            <a:xfrm>
              <a:off x="4241006" y="5906250"/>
              <a:ext cx="1952238" cy="579437"/>
              <a:chOff x="3568699" y="7218363"/>
              <a:chExt cx="2535237" cy="752475"/>
            </a:xfrm>
          </p:grpSpPr>
          <p:pic>
            <p:nvPicPr>
              <p:cNvPr id="22" name="Picture 2" descr="M:\scansnap\winshot\srp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8699" y="7275513"/>
                <a:ext cx="971550" cy="638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3" descr="M:\scansnap\winshot\srp3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8111" y="7275513"/>
                <a:ext cx="885825" cy="638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M:\scansnap\winshot\srp1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4211" y="7218363"/>
                <a:ext cx="723900" cy="752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テキスト ボックス 13"/>
          <p:cNvSpPr txBox="1">
            <a:spLocks noChangeArrowheads="1"/>
          </p:cNvSpPr>
          <p:nvPr/>
        </p:nvSpPr>
        <p:spPr bwMode="auto">
          <a:xfrm>
            <a:off x="776703" y="1054904"/>
            <a:ext cx="81224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                                                  </a:t>
            </a:r>
            <a:endParaRPr kumimoji="1" lang="en-US" altLang="ja-JP" sz="16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事前登録済みのワンタイムパスワード生成キー（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kumimoji="1" lang="ja-JP" altLang="en-US" sz="1600" dirty="0" err="1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つの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絵柄とその順序）に従い</a:t>
            </a:r>
            <a:endParaRPr kumimoji="1" lang="en-US" altLang="ja-JP" sz="16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３つ</a:t>
            </a:r>
            <a:r>
              <a:rPr kumimoji="1" lang="ja-JP" altLang="en-US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の絵柄を正しい順序で選択する。</a:t>
            </a:r>
          </a:p>
        </p:txBody>
      </p:sp>
    </p:spTree>
    <p:extLst>
      <p:ext uri="{BB962C8B-B14F-4D97-AF65-F5344CB8AC3E}">
        <p14:creationId xmlns:p14="http://schemas.microsoft.com/office/powerpoint/2010/main" val="37782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29070" r="20375" b="11362"/>
          <a:stretch/>
        </p:blipFill>
        <p:spPr bwMode="auto">
          <a:xfrm>
            <a:off x="1873250" y="1977866"/>
            <a:ext cx="5254625" cy="3778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33772" y="116632"/>
            <a:ext cx="891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4000" dirty="0"/>
              <a:t>学外からのアクセス</a:t>
            </a:r>
            <a:endParaRPr kumimoji="1" lang="ja-JP" altLang="en-US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866165" y="4815087"/>
            <a:ext cx="700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900" b="1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０８９３</a:t>
            </a:r>
            <a:endParaRPr kumimoji="1" lang="ja-JP" altLang="en-US" sz="900" b="1" kern="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61126" y="824518"/>
            <a:ext cx="32917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イメージマトリックス認証</a:t>
            </a:r>
            <a:endParaRPr kumimoji="1" lang="en-US" altLang="ja-JP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92689" y="4817519"/>
            <a:ext cx="700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900" b="1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7 0 3 5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11815" y="4815189"/>
            <a:ext cx="700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900" b="1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kumimoji="1" lang="ja-JP" altLang="en-US" sz="900" b="1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1" lang="en-US" altLang="ja-JP" sz="900" b="1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7 6 9</a:t>
            </a:r>
            <a:endParaRPr kumimoji="1" lang="ja-JP" altLang="en-US" sz="900" b="1" kern="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4" name="円形吹き出し 33"/>
          <p:cNvSpPr/>
          <p:nvPr/>
        </p:nvSpPr>
        <p:spPr bwMode="auto">
          <a:xfrm>
            <a:off x="4837924" y="4534834"/>
            <a:ext cx="1790700" cy="791337"/>
          </a:xfrm>
          <a:prstGeom prst="wedgeEllipseCallout">
            <a:avLst>
              <a:gd name="adj1" fmla="val -63685"/>
              <a:gd name="adj2" fmla="val 35827"/>
            </a:avLst>
          </a:prstGeom>
          <a:solidFill>
            <a:srgbClr val="FF0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ja-JP" altLang="en-US" kern="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④ クリック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15225" y="4817519"/>
            <a:ext cx="1162050" cy="95410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dirty="0" smtClean="0">
                <a:solidFill>
                  <a:prstClr val="white"/>
                </a:solidFill>
              </a:rPr>
              <a:t>認証</a:t>
            </a:r>
            <a:endParaRPr kumimoji="1" lang="en-US" altLang="ja-JP" sz="2800" dirty="0" smtClean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dirty="0" smtClean="0">
                <a:solidFill>
                  <a:prstClr val="white"/>
                </a:solidFill>
              </a:rPr>
              <a:t>完了</a:t>
            </a:r>
            <a:endParaRPr kumimoji="1" lang="ja-JP" altLang="en-US" sz="2800" dirty="0">
              <a:solidFill>
                <a:prstClr val="white"/>
              </a:solidFill>
            </a:endParaRPr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0" name="グループ化 3"/>
          <p:cNvGrpSpPr/>
          <p:nvPr/>
        </p:nvGrpSpPr>
        <p:grpSpPr>
          <a:xfrm>
            <a:off x="720248" y="6011819"/>
            <a:ext cx="7646532" cy="579437"/>
            <a:chOff x="115708" y="5906250"/>
            <a:chExt cx="7646532" cy="579437"/>
          </a:xfrm>
        </p:grpSpPr>
        <p:grpSp>
          <p:nvGrpSpPr>
            <p:cNvPr id="21" name="グループ化 32"/>
            <p:cNvGrpSpPr/>
            <p:nvPr/>
          </p:nvGrpSpPr>
          <p:grpSpPr>
            <a:xfrm>
              <a:off x="115708" y="6006191"/>
              <a:ext cx="7646532" cy="404408"/>
              <a:chOff x="73461" y="5477597"/>
              <a:chExt cx="7646532" cy="404408"/>
            </a:xfrm>
          </p:grpSpPr>
          <p:sp>
            <p:nvSpPr>
              <p:cNvPr id="26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602893" y="5513705"/>
                <a:ext cx="7117100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kern="0" dirty="0" smtClean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ワンタイムパスワード生成キー</a:t>
                </a:r>
                <a:r>
                  <a:rPr lang="ja-JP" altLang="en-US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が　　　　</a:t>
                </a:r>
                <a:r>
                  <a:rPr lang="ja-JP" altLang="en-US" kern="0" dirty="0" smtClean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　　　　</a:t>
                </a:r>
                <a:r>
                  <a:rPr lang="ja-JP" altLang="en-US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　の場合</a:t>
                </a:r>
                <a:r>
                  <a:rPr lang="en-US" altLang="ja-JP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         </a:t>
                </a:r>
                <a:endParaRPr lang="ja-JP" altLang="en-US" kern="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73461" y="5477597"/>
                <a:ext cx="415498" cy="369332"/>
              </a:xfrm>
              <a:prstGeom prst="rect">
                <a:avLst/>
              </a:prstGeom>
              <a:solidFill>
                <a:srgbClr val="7030A0"/>
              </a:solidFill>
              <a:ln w="9525" cap="flat" cmpd="sng" algn="ctr">
                <a:solidFill>
                  <a:srgbClr val="2D5CE7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bliqueTopRigh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ja-JP" altLang="en-US" kern="0" dirty="0">
                    <a:solidFill>
                      <a:srgbClr val="FFFF0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例</a:t>
                </a:r>
              </a:p>
            </p:txBody>
          </p:sp>
        </p:grpSp>
        <p:grpSp>
          <p:nvGrpSpPr>
            <p:cNvPr id="22" name="グループ化 1"/>
            <p:cNvGrpSpPr/>
            <p:nvPr/>
          </p:nvGrpSpPr>
          <p:grpSpPr>
            <a:xfrm>
              <a:off x="4241006" y="5906250"/>
              <a:ext cx="1952238" cy="579437"/>
              <a:chOff x="3568699" y="7218363"/>
              <a:chExt cx="2535237" cy="752475"/>
            </a:xfrm>
          </p:grpSpPr>
          <p:pic>
            <p:nvPicPr>
              <p:cNvPr id="23" name="Picture 2" descr="M:\scansnap\winshot\srp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8699" y="7275513"/>
                <a:ext cx="971550" cy="638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3" descr="M:\scansnap\winshot\srp3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8111" y="7275513"/>
                <a:ext cx="885825" cy="638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M:\scansnap\winshot\srp1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4211" y="7218363"/>
                <a:ext cx="723900" cy="752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8" name="テキスト ボックス 13"/>
          <p:cNvSpPr txBox="1">
            <a:spLocks noChangeArrowheads="1"/>
          </p:cNvSpPr>
          <p:nvPr/>
        </p:nvSpPr>
        <p:spPr bwMode="auto">
          <a:xfrm>
            <a:off x="776703" y="1054904"/>
            <a:ext cx="81224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                                                  </a:t>
            </a:r>
            <a:endParaRPr kumimoji="1" lang="en-US" altLang="ja-JP" sz="16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事前登録済みのワンタイムパスワード生成キー（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kumimoji="1" lang="ja-JP" altLang="en-US" sz="1600" dirty="0" err="1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つの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絵柄とその順序）に従い</a:t>
            </a:r>
            <a:endParaRPr kumimoji="1" lang="en-US" altLang="ja-JP" sz="16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３つ</a:t>
            </a:r>
            <a:r>
              <a:rPr kumimoji="1" lang="ja-JP" altLang="en-US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の絵柄を正しい順序で選択する。</a:t>
            </a:r>
          </a:p>
        </p:txBody>
      </p:sp>
    </p:spTree>
    <p:extLst>
      <p:ext uri="{BB962C8B-B14F-4D97-AF65-F5344CB8AC3E}">
        <p14:creationId xmlns:p14="http://schemas.microsoft.com/office/powerpoint/2010/main" val="24910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26203" y="1124744"/>
            <a:ext cx="9083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4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最後に必ず「ログアウト」</a:t>
            </a:r>
            <a:endParaRPr kumimoji="1" lang="ja-JP" altLang="en-US" sz="28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1143156" y="2538462"/>
            <a:ext cx="6097587" cy="1782647"/>
            <a:chOff x="1077913" y="1530350"/>
            <a:chExt cx="6097587" cy="178264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7913" y="1530350"/>
              <a:ext cx="6097587" cy="17826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正方形/長方形 10"/>
            <p:cNvSpPr/>
            <p:nvPr/>
          </p:nvSpPr>
          <p:spPr>
            <a:xfrm>
              <a:off x="2047735" y="2560313"/>
              <a:ext cx="670065" cy="138437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円形吹き出し 30"/>
          <p:cNvSpPr/>
          <p:nvPr/>
        </p:nvSpPr>
        <p:spPr bwMode="auto">
          <a:xfrm>
            <a:off x="6611497" y="1947838"/>
            <a:ext cx="1391426" cy="791337"/>
          </a:xfrm>
          <a:prstGeom prst="wedgeEllipseCallout">
            <a:avLst>
              <a:gd name="adj1" fmla="val -22683"/>
              <a:gd name="adj2" fmla="val 89220"/>
            </a:avLst>
          </a:prstGeom>
          <a:solidFill>
            <a:srgbClr val="FF0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ja-JP" altLang="en-US" kern="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1562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その他</a:t>
            </a:r>
            <a:endParaRPr kumimoji="1" lang="ja-JP" alt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BDC602-150C-4F0E-802D-AE9AF2B9711D}" type="slidenum">
              <a:rPr lang="en-US" altLang="ja-JP" smtClean="0"/>
              <a:pPr/>
              <a:t>48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Grp="1" noChangeArrowheads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7603889-16CE-40FA-9421-6E23BBF7A27A}" type="slidenum">
              <a:rPr lang="ja-JP" alt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pPr algn="r">
                <a:defRPr/>
              </a:pPr>
              <a:t>49</a:t>
            </a:fld>
            <a:endParaRPr lang="en-US" altLang="ja-JP" sz="10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8787" name="Rectangle 2"/>
          <p:cNvSpPr>
            <a:spLocks noChangeArrowheads="1"/>
          </p:cNvSpPr>
          <p:nvPr/>
        </p:nvSpPr>
        <p:spPr bwMode="auto">
          <a:xfrm>
            <a:off x="863600" y="2420938"/>
            <a:ext cx="7453313" cy="266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pic>
        <p:nvPicPr>
          <p:cNvPr id="1187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2778125"/>
            <a:ext cx="6907213" cy="2306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499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52400"/>
            <a:ext cx="7740352" cy="609600"/>
          </a:xfrm>
        </p:spPr>
        <p:txBody>
          <a:bodyPr lIns="92075" tIns="46038" rIns="92075" bIns="46038"/>
          <a:lstStyle/>
          <a:p>
            <a:pPr algn="r"/>
            <a:r>
              <a:rPr lang="ja-JP" altLang="en-US" sz="3200" dirty="0">
                <a:latin typeface="Times New Roman" pitchFamily="18" charset="0"/>
              </a:rPr>
              <a:t>マルチメディア教育</a:t>
            </a:r>
            <a:r>
              <a:rPr lang="ja-JP" altLang="en-US" sz="3200" dirty="0" smtClean="0">
                <a:latin typeface="Times New Roman" pitchFamily="18" charset="0"/>
              </a:rPr>
              <a:t>研究棟　</a:t>
            </a:r>
            <a:r>
              <a:rPr lang="ja-JP" altLang="en-US" sz="3200" dirty="0">
                <a:latin typeface="Times New Roman" pitchFamily="18" charset="0"/>
              </a:rPr>
              <a:t> １階平面図</a:t>
            </a:r>
            <a:endParaRPr lang="ja-JP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8790" name="Rectangle 5"/>
          <p:cNvSpPr>
            <a:spLocks noChangeArrowheads="1"/>
          </p:cNvSpPr>
          <p:nvPr/>
        </p:nvSpPr>
        <p:spPr bwMode="auto">
          <a:xfrm>
            <a:off x="484188" y="762000"/>
            <a:ext cx="84582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sp>
        <p:nvSpPr>
          <p:cNvPr id="118791" name="Text Box 6"/>
          <p:cNvSpPr txBox="1">
            <a:spLocks noChangeArrowheads="1"/>
          </p:cNvSpPr>
          <p:nvPr/>
        </p:nvSpPr>
        <p:spPr bwMode="auto">
          <a:xfrm>
            <a:off x="4716463" y="3527425"/>
            <a:ext cx="140493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sz="2000">
                <a:latin typeface="HG丸ｺﾞｼｯｸM-PRO" pitchFamily="50" charset="-128"/>
                <a:ea typeface="HG丸ｺﾞｼｯｸM-PRO" pitchFamily="50" charset="-128"/>
              </a:rPr>
              <a:t>ICL</a:t>
            </a:r>
            <a:r>
              <a:rPr kumimoji="1" lang="ja-JP" altLang="en-US" sz="2000">
                <a:latin typeface="HG丸ｺﾞｼｯｸM-PRO" pitchFamily="50" charset="-128"/>
                <a:ea typeface="HG丸ｺﾞｼｯｸM-PRO" pitchFamily="50" charset="-128"/>
              </a:rPr>
              <a:t>演習室１</a:t>
            </a:r>
            <a:r>
              <a:rPr kumimoji="1" lang="ja-JP" altLang="en-US" sz="2800">
                <a:latin typeface="HG丸ｺﾞｼｯｸM-PRO" pitchFamily="50" charset="-128"/>
                <a:ea typeface="HG丸ｺﾞｼｯｸM-PRO" pitchFamily="50" charset="-128"/>
              </a:rPr>
              <a:t> </a:t>
            </a:r>
          </a:p>
          <a:p>
            <a:pPr algn="ctr"/>
            <a:r>
              <a:rPr kumimoji="1" lang="ja-JP" altLang="en-US" sz="28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現在地</a:t>
            </a:r>
          </a:p>
        </p:txBody>
      </p:sp>
      <p:sp>
        <p:nvSpPr>
          <p:cNvPr id="118792" name="Text Box 7"/>
          <p:cNvSpPr txBox="1">
            <a:spLocks noChangeArrowheads="1"/>
          </p:cNvSpPr>
          <p:nvPr/>
        </p:nvSpPr>
        <p:spPr bwMode="auto">
          <a:xfrm>
            <a:off x="1079500" y="3240088"/>
            <a:ext cx="10795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sz="2000">
                <a:latin typeface="HG丸ｺﾞｼｯｸM-PRO" pitchFamily="50" charset="-128"/>
                <a:ea typeface="HG丸ｺﾞｼｯｸM-PRO" pitchFamily="50" charset="-128"/>
              </a:rPr>
              <a:t>ICL</a:t>
            </a:r>
          </a:p>
          <a:p>
            <a:pPr algn="ctr"/>
            <a:r>
              <a:rPr kumimoji="1" lang="ja-JP" altLang="en-US" sz="2000">
                <a:latin typeface="HG丸ｺﾞｼｯｸM-PRO" pitchFamily="50" charset="-128"/>
                <a:ea typeface="HG丸ｺﾞｼｯｸM-PRO" pitchFamily="50" charset="-128"/>
              </a:rPr>
              <a:t>演習室</a:t>
            </a:r>
            <a:r>
              <a:rPr kumimoji="1" lang="en-US" altLang="ja-JP" sz="200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kumimoji="1" lang="en-US" altLang="ja-JP" sz="2800">
                <a:latin typeface="HG丸ｺﾞｼｯｸM-PRO" pitchFamily="50" charset="-128"/>
                <a:ea typeface="HG丸ｺﾞｼｯｸM-PRO" pitchFamily="50" charset="-128"/>
              </a:rPr>
              <a:t> </a:t>
            </a:r>
          </a:p>
        </p:txBody>
      </p:sp>
      <p:sp>
        <p:nvSpPr>
          <p:cNvPr id="118793" name="Text Box 8"/>
          <p:cNvSpPr txBox="1">
            <a:spLocks noChangeArrowheads="1"/>
          </p:cNvSpPr>
          <p:nvPr/>
        </p:nvSpPr>
        <p:spPr bwMode="auto">
          <a:xfrm>
            <a:off x="1871663" y="3068638"/>
            <a:ext cx="10795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sz="1600">
                <a:latin typeface="HG丸ｺﾞｼｯｸM-PRO" pitchFamily="50" charset="-128"/>
                <a:ea typeface="HG丸ｺﾞｼｯｸM-PRO" pitchFamily="50" charset="-128"/>
              </a:rPr>
              <a:t>ICL</a:t>
            </a:r>
          </a:p>
          <a:p>
            <a:pPr algn="ctr"/>
            <a:r>
              <a:rPr kumimoji="1" lang="ja-JP" altLang="en-US" sz="1600">
                <a:latin typeface="HG丸ｺﾞｼｯｸM-PRO" pitchFamily="50" charset="-128"/>
                <a:ea typeface="HG丸ｺﾞｼｯｸM-PRO" pitchFamily="50" charset="-128"/>
              </a:rPr>
              <a:t>演習室</a:t>
            </a:r>
          </a:p>
          <a:p>
            <a:pPr algn="ctr"/>
            <a:r>
              <a:rPr kumimoji="1" lang="en-US" altLang="ja-JP"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kumimoji="1" lang="en-US" altLang="ja-JP" sz="2800">
                <a:latin typeface="HG丸ｺﾞｼｯｸM-PRO" pitchFamily="50" charset="-128"/>
                <a:ea typeface="HG丸ｺﾞｼｯｸM-PRO" pitchFamily="50" charset="-128"/>
              </a:rPr>
              <a:t> </a:t>
            </a:r>
          </a:p>
        </p:txBody>
      </p:sp>
      <p:sp>
        <p:nvSpPr>
          <p:cNvPr id="118794" name="Text Box 9"/>
          <p:cNvSpPr txBox="1">
            <a:spLocks noChangeArrowheads="1"/>
          </p:cNvSpPr>
          <p:nvPr/>
        </p:nvSpPr>
        <p:spPr bwMode="auto">
          <a:xfrm>
            <a:off x="6372225" y="3527425"/>
            <a:ext cx="14049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sz="2000">
                <a:latin typeface="HG丸ｺﾞｼｯｸM-PRO" pitchFamily="50" charset="-128"/>
                <a:ea typeface="HG丸ｺﾞｼｯｸM-PRO" pitchFamily="50" charset="-128"/>
              </a:rPr>
              <a:t>ICL</a:t>
            </a:r>
            <a:r>
              <a:rPr kumimoji="1" lang="ja-JP" altLang="en-US" sz="2000">
                <a:latin typeface="HG丸ｺﾞｼｯｸM-PRO" pitchFamily="50" charset="-128"/>
                <a:ea typeface="HG丸ｺﾞｼｯｸM-PRO" pitchFamily="50" charset="-128"/>
              </a:rPr>
              <a:t>演習室</a:t>
            </a:r>
            <a:r>
              <a:rPr kumimoji="1" lang="en-US" altLang="ja-JP" sz="200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kumimoji="1" lang="en-US" altLang="ja-JP" sz="2800">
                <a:latin typeface="HG丸ｺﾞｼｯｸM-PRO" pitchFamily="50" charset="-128"/>
                <a:ea typeface="HG丸ｺﾞｼｯｸM-PRO" pitchFamily="50" charset="-128"/>
              </a:rPr>
              <a:t> </a:t>
            </a:r>
          </a:p>
        </p:txBody>
      </p:sp>
      <p:sp>
        <p:nvSpPr>
          <p:cNvPr id="118795" name="Text Box 10"/>
          <p:cNvSpPr txBox="1">
            <a:spLocks noChangeArrowheads="1"/>
          </p:cNvSpPr>
          <p:nvPr/>
        </p:nvSpPr>
        <p:spPr bwMode="auto">
          <a:xfrm>
            <a:off x="2808288" y="3681413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ja-JP" altLang="en-US" sz="1600">
                <a:latin typeface="HG丸ｺﾞｼｯｸM-PRO" pitchFamily="50" charset="-128"/>
                <a:ea typeface="HG丸ｺﾞｼｯｸM-PRO" pitchFamily="50" charset="-128"/>
              </a:rPr>
              <a:t>エントランスホール</a:t>
            </a:r>
            <a:r>
              <a:rPr kumimoji="1" lang="ja-JP" altLang="en-US" sz="2400">
                <a:latin typeface="HG丸ｺﾞｼｯｸM-PRO" pitchFamily="50" charset="-128"/>
                <a:ea typeface="HG丸ｺﾞｼｯｸM-PRO" pitchFamily="50" charset="-128"/>
              </a:rPr>
              <a:t> </a:t>
            </a:r>
          </a:p>
        </p:txBody>
      </p:sp>
      <p:sp>
        <p:nvSpPr>
          <p:cNvPr id="118796" name="Text Box 11"/>
          <p:cNvSpPr txBox="1">
            <a:spLocks noChangeArrowheads="1"/>
          </p:cNvSpPr>
          <p:nvPr/>
        </p:nvSpPr>
        <p:spPr bwMode="auto">
          <a:xfrm>
            <a:off x="2016125" y="4356100"/>
            <a:ext cx="757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ja-JP" altLang="en-US" sz="1000">
                <a:latin typeface="Times New Roman" pitchFamily="18" charset="0"/>
              </a:rPr>
              <a:t>情報科目相談室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184775" y="908050"/>
            <a:ext cx="2627313" cy="1908175"/>
            <a:chOff x="3266" y="572"/>
            <a:chExt cx="1655" cy="1202"/>
          </a:xfrm>
        </p:grpSpPr>
        <p:sp>
          <p:nvSpPr>
            <p:cNvPr id="118799" name="AutoShape 14"/>
            <p:cNvSpPr>
              <a:spLocks noChangeArrowheads="1"/>
            </p:cNvSpPr>
            <p:nvPr/>
          </p:nvSpPr>
          <p:spPr bwMode="auto">
            <a:xfrm>
              <a:off x="3266" y="572"/>
              <a:ext cx="1655" cy="1202"/>
            </a:xfrm>
            <a:prstGeom prst="wedgeRectCallout">
              <a:avLst>
                <a:gd name="adj1" fmla="val -38639"/>
                <a:gd name="adj2" fmla="val 84444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ja-JP" altLang="en-US" b="1" dirty="0">
                  <a:latin typeface="Times New Roman" pitchFamily="18" charset="0"/>
                  <a:ea typeface="HG丸ｺﾞｼｯｸM-PRO" pitchFamily="50" charset="-128"/>
                </a:rPr>
                <a:t>開放時間　</a:t>
              </a:r>
              <a:r>
                <a:rPr kumimoji="1" lang="en-US" altLang="ja-JP" b="1" dirty="0">
                  <a:latin typeface="Times New Roman" pitchFamily="18" charset="0"/>
                  <a:ea typeface="HG丸ｺﾞｼｯｸM-PRO" pitchFamily="50" charset="-128"/>
                </a:rPr>
                <a:t>8:30</a:t>
              </a:r>
              <a:r>
                <a:rPr kumimoji="1" lang="ja-JP" altLang="en-US" b="1" dirty="0">
                  <a:latin typeface="Times New Roman" pitchFamily="18" charset="0"/>
                  <a:ea typeface="HG丸ｺﾞｼｯｸM-PRO" pitchFamily="50" charset="-128"/>
                </a:rPr>
                <a:t>～</a:t>
              </a:r>
              <a:r>
                <a:rPr kumimoji="1" lang="en-US" altLang="ja-JP" b="1" dirty="0">
                  <a:latin typeface="Times New Roman" pitchFamily="18" charset="0"/>
                  <a:ea typeface="HG丸ｺﾞｼｯｸM-PRO" pitchFamily="50" charset="-128"/>
                </a:rPr>
                <a:t>17:50</a:t>
              </a:r>
            </a:p>
            <a:p>
              <a:pPr algn="ctr"/>
              <a:r>
                <a:rPr kumimoji="1" lang="en-US" altLang="ja-JP" sz="2000" b="1" dirty="0">
                  <a:latin typeface="Times New Roman" pitchFamily="18" charset="0"/>
                  <a:ea typeface="HG丸ｺﾞｼｯｸM-PRO" pitchFamily="50" charset="-128"/>
                </a:rPr>
                <a:t>Linux/Windows</a:t>
              </a:r>
              <a:r>
                <a:rPr kumimoji="1" lang="ja-JP" altLang="en-US" sz="2000" b="1" dirty="0">
                  <a:latin typeface="Times New Roman" pitchFamily="18" charset="0"/>
                  <a:ea typeface="HG丸ｺﾞｼｯｸM-PRO" pitchFamily="50" charset="-128"/>
                </a:rPr>
                <a:t>端末</a:t>
              </a:r>
            </a:p>
            <a:p>
              <a:pPr algn="ctr"/>
              <a:endParaRPr kumimoji="1" lang="ja-JP" altLang="en-US" sz="2000" b="1" dirty="0">
                <a:latin typeface="Times New Roman" pitchFamily="18" charset="0"/>
                <a:ea typeface="HG丸ｺﾞｼｯｸM-PRO" pitchFamily="50" charset="-128"/>
              </a:endParaRPr>
            </a:p>
            <a:p>
              <a:pPr algn="ctr"/>
              <a:endParaRPr kumimoji="1" lang="ja-JP" altLang="en-US" sz="2000" b="1" dirty="0">
                <a:latin typeface="Times New Roman" pitchFamily="18" charset="0"/>
                <a:ea typeface="HG丸ｺﾞｼｯｸM-PRO" pitchFamily="50" charset="-128"/>
              </a:endParaRPr>
            </a:p>
            <a:p>
              <a:pPr algn="ctr"/>
              <a:endParaRPr kumimoji="1" lang="ja-JP" altLang="en-US" sz="2000" b="1" dirty="0">
                <a:latin typeface="Times New Roman" pitchFamily="18" charset="0"/>
                <a:ea typeface="HG丸ｺﾞｼｯｸM-PRO" pitchFamily="50" charset="-128"/>
              </a:endParaRPr>
            </a:p>
            <a:p>
              <a:pPr algn="ctr"/>
              <a:r>
                <a:rPr kumimoji="1" lang="en-US" altLang="ja-JP" sz="2000" b="1" dirty="0" smtClean="0">
                  <a:latin typeface="Times New Roman" pitchFamily="18" charset="0"/>
                  <a:ea typeface="HG丸ｺﾞｼｯｸM-PRO" pitchFamily="50" charset="-128"/>
                </a:rPr>
                <a:t>162</a:t>
              </a:r>
              <a:r>
                <a:rPr kumimoji="1" lang="ja-JP" altLang="en-US" sz="2000" b="1" dirty="0">
                  <a:latin typeface="Times New Roman" pitchFamily="18" charset="0"/>
                  <a:ea typeface="HG丸ｺﾞｼｯｸM-PRO" pitchFamily="50" charset="-128"/>
                </a:rPr>
                <a:t>台</a:t>
              </a:r>
            </a:p>
          </p:txBody>
        </p:sp>
        <p:pic>
          <p:nvPicPr>
            <p:cNvPr id="118800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" y="981"/>
              <a:ext cx="567" cy="5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048375" y="4976813"/>
            <a:ext cx="2700338" cy="1727200"/>
            <a:chOff x="3810" y="3135"/>
            <a:chExt cx="1701" cy="1088"/>
          </a:xfrm>
        </p:grpSpPr>
        <p:sp>
          <p:nvSpPr>
            <p:cNvPr id="118802" name="AutoShape 17"/>
            <p:cNvSpPr>
              <a:spLocks noChangeArrowheads="1"/>
            </p:cNvSpPr>
            <p:nvPr/>
          </p:nvSpPr>
          <p:spPr bwMode="auto">
            <a:xfrm>
              <a:off x="3810" y="3135"/>
              <a:ext cx="1701" cy="1088"/>
            </a:xfrm>
            <a:prstGeom prst="wedgeRectCallout">
              <a:avLst>
                <a:gd name="adj1" fmla="val -11903"/>
                <a:gd name="adj2" fmla="val -86491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ja-JP" altLang="en-US" b="1" dirty="0">
                  <a:latin typeface="Times New Roman" pitchFamily="18" charset="0"/>
                  <a:ea typeface="HG丸ｺﾞｼｯｸM-PRO" pitchFamily="50" charset="-128"/>
                </a:rPr>
                <a:t>開放時間　</a:t>
              </a:r>
              <a:r>
                <a:rPr kumimoji="1" lang="en-US" altLang="ja-JP" b="1" dirty="0">
                  <a:latin typeface="Times New Roman" pitchFamily="18" charset="0"/>
                  <a:ea typeface="HG丸ｺﾞｼｯｸM-PRO" pitchFamily="50" charset="-128"/>
                </a:rPr>
                <a:t>8:30</a:t>
              </a:r>
              <a:r>
                <a:rPr kumimoji="1" lang="ja-JP" altLang="en-US" b="1" dirty="0">
                  <a:latin typeface="Times New Roman" pitchFamily="18" charset="0"/>
                  <a:ea typeface="HG丸ｺﾞｼｯｸM-PRO" pitchFamily="50" charset="-128"/>
                </a:rPr>
                <a:t>～</a:t>
              </a:r>
              <a:r>
                <a:rPr kumimoji="1" lang="en-US" altLang="ja-JP" b="1" dirty="0">
                  <a:latin typeface="Times New Roman" pitchFamily="18" charset="0"/>
                  <a:ea typeface="HG丸ｺﾞｼｯｸM-PRO" pitchFamily="50" charset="-128"/>
                </a:rPr>
                <a:t>20:45</a:t>
              </a:r>
            </a:p>
            <a:p>
              <a:pPr algn="ctr"/>
              <a:r>
                <a:rPr kumimoji="1" lang="en-US" altLang="ja-JP" b="1" dirty="0">
                  <a:latin typeface="Times New Roman" pitchFamily="18" charset="0"/>
                  <a:ea typeface="HG丸ｺﾞｼｯｸM-PRO" pitchFamily="50" charset="-128"/>
                </a:rPr>
                <a:t>Linux/Windows</a:t>
              </a:r>
              <a:r>
                <a:rPr kumimoji="1" lang="ja-JP" altLang="en-US" b="1" dirty="0">
                  <a:latin typeface="Times New Roman" pitchFamily="18" charset="0"/>
                  <a:ea typeface="HG丸ｺﾞｼｯｸM-PRO" pitchFamily="50" charset="-128"/>
                </a:rPr>
                <a:t>端末</a:t>
              </a:r>
            </a:p>
            <a:p>
              <a:endParaRPr kumimoji="1" lang="ja-JP" altLang="en-US" b="1" dirty="0">
                <a:latin typeface="Times New Roman" pitchFamily="18" charset="0"/>
                <a:ea typeface="HG丸ｺﾞｼｯｸM-PRO" pitchFamily="50" charset="-128"/>
              </a:endParaRPr>
            </a:p>
            <a:p>
              <a:endParaRPr kumimoji="1" lang="ja-JP" altLang="en-US" b="1" dirty="0">
                <a:latin typeface="Times New Roman" pitchFamily="18" charset="0"/>
                <a:ea typeface="HG丸ｺﾞｼｯｸM-PRO" pitchFamily="50" charset="-128"/>
              </a:endParaRPr>
            </a:p>
            <a:p>
              <a:endParaRPr kumimoji="1" lang="ja-JP" altLang="en-US" b="1" dirty="0">
                <a:latin typeface="Times New Roman" pitchFamily="18" charset="0"/>
                <a:ea typeface="HG丸ｺﾞｼｯｸM-PRO" pitchFamily="50" charset="-128"/>
              </a:endParaRPr>
            </a:p>
            <a:p>
              <a:pPr algn="ctr"/>
              <a:r>
                <a:rPr kumimoji="1" lang="en-US" altLang="ja-JP" b="1" dirty="0" smtClean="0">
                  <a:latin typeface="Times New Roman" pitchFamily="18" charset="0"/>
                  <a:ea typeface="HG丸ｺﾞｼｯｸM-PRO" pitchFamily="50" charset="-128"/>
                </a:rPr>
                <a:t>162</a:t>
              </a:r>
              <a:r>
                <a:rPr kumimoji="1" lang="ja-JP" altLang="en-US" b="1" dirty="0">
                  <a:latin typeface="Times New Roman" pitchFamily="18" charset="0"/>
                  <a:ea typeface="HG丸ｺﾞｼｯｸM-PRO" pitchFamily="50" charset="-128"/>
                </a:rPr>
                <a:t>台</a:t>
              </a:r>
            </a:p>
          </p:txBody>
        </p:sp>
        <p:pic>
          <p:nvPicPr>
            <p:cNvPr id="118803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77" y="3498"/>
              <a:ext cx="567" cy="5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39751" y="5013325"/>
            <a:ext cx="2736106" cy="1727200"/>
            <a:chOff x="340" y="3158"/>
            <a:chExt cx="2835" cy="1088"/>
          </a:xfrm>
        </p:grpSpPr>
        <p:sp>
          <p:nvSpPr>
            <p:cNvPr id="118805" name="AutoShape 20"/>
            <p:cNvSpPr>
              <a:spLocks noChangeArrowheads="1"/>
            </p:cNvSpPr>
            <p:nvPr/>
          </p:nvSpPr>
          <p:spPr bwMode="auto">
            <a:xfrm>
              <a:off x="340" y="3158"/>
              <a:ext cx="2835" cy="1088"/>
            </a:xfrm>
            <a:prstGeom prst="wedgeRectCallout">
              <a:avLst>
                <a:gd name="adj1" fmla="val -13073"/>
                <a:gd name="adj2" fmla="val -86491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kumimoji="1" lang="ja-JP" altLang="en-US" b="1" dirty="0">
                  <a:latin typeface="Times New Roman" pitchFamily="18" charset="0"/>
                  <a:ea typeface="HG丸ｺﾞｼｯｸM-PRO" pitchFamily="50" charset="-128"/>
                </a:rPr>
                <a:t>開放時間　</a:t>
              </a:r>
              <a:r>
                <a:rPr kumimoji="1" lang="en-US" altLang="ja-JP" b="1" dirty="0">
                  <a:latin typeface="Times New Roman" pitchFamily="18" charset="0"/>
                  <a:ea typeface="HG丸ｺﾞｼｯｸM-PRO" pitchFamily="50" charset="-128"/>
                </a:rPr>
                <a:t>8:30</a:t>
              </a:r>
              <a:r>
                <a:rPr kumimoji="1" lang="ja-JP" altLang="en-US" b="1" dirty="0">
                  <a:latin typeface="Times New Roman" pitchFamily="18" charset="0"/>
                  <a:ea typeface="HG丸ｺﾞｼｯｸM-PRO" pitchFamily="50" charset="-128"/>
                </a:rPr>
                <a:t>～</a:t>
              </a:r>
              <a:r>
                <a:rPr kumimoji="1" lang="en-US" altLang="ja-JP" b="1" dirty="0">
                  <a:latin typeface="Times New Roman" pitchFamily="18" charset="0"/>
                  <a:ea typeface="HG丸ｺﾞｼｯｸM-PRO" pitchFamily="50" charset="-128"/>
                </a:rPr>
                <a:t>20:45</a:t>
              </a:r>
            </a:p>
            <a:p>
              <a:r>
                <a:rPr kumimoji="1" lang="en-US" altLang="ja-JP" b="1" dirty="0">
                  <a:latin typeface="Times New Roman" pitchFamily="18" charset="0"/>
                  <a:ea typeface="HG丸ｺﾞｼｯｸM-PRO" pitchFamily="50" charset="-128"/>
                </a:rPr>
                <a:t>Linux/Windows</a:t>
              </a:r>
              <a:r>
                <a:rPr kumimoji="1" lang="ja-JP" altLang="en-US" b="1" dirty="0" smtClean="0">
                  <a:latin typeface="Times New Roman" pitchFamily="18" charset="0"/>
                  <a:ea typeface="HG丸ｺﾞｼｯｸM-PRO" pitchFamily="50" charset="-128"/>
                </a:rPr>
                <a:t>端末</a:t>
              </a:r>
              <a:endParaRPr kumimoji="1" lang="ja-JP" altLang="en-US" b="1" dirty="0">
                <a:latin typeface="Times New Roman" pitchFamily="18" charset="0"/>
                <a:ea typeface="HG丸ｺﾞｼｯｸM-PRO" pitchFamily="50" charset="-128"/>
              </a:endParaRPr>
            </a:p>
            <a:p>
              <a:endParaRPr kumimoji="1" lang="ja-JP" altLang="en-US" b="1" dirty="0">
                <a:latin typeface="Times New Roman" pitchFamily="18" charset="0"/>
                <a:ea typeface="HG丸ｺﾞｼｯｸM-PRO" pitchFamily="50" charset="-128"/>
              </a:endParaRPr>
            </a:p>
            <a:p>
              <a:endParaRPr kumimoji="1" lang="en-US" altLang="ja-JP" b="1" dirty="0" smtClean="0">
                <a:latin typeface="Times New Roman" pitchFamily="18" charset="0"/>
                <a:ea typeface="HG丸ｺﾞｼｯｸM-PRO" pitchFamily="50" charset="-128"/>
              </a:endParaRPr>
            </a:p>
            <a:p>
              <a:endParaRPr kumimoji="1" lang="ja-JP" altLang="en-US" b="1" dirty="0">
                <a:latin typeface="Times New Roman" pitchFamily="18" charset="0"/>
                <a:ea typeface="HG丸ｺﾞｼｯｸM-PRO" pitchFamily="50" charset="-128"/>
              </a:endParaRPr>
            </a:p>
            <a:p>
              <a:r>
                <a:rPr kumimoji="1" lang="ja-JP" altLang="en-US" b="1" dirty="0" smtClean="0">
                  <a:latin typeface="Times New Roman" pitchFamily="18" charset="0"/>
                  <a:ea typeface="HG丸ｺﾞｼｯｸM-PRO" pitchFamily="50" charset="-128"/>
                </a:rPr>
                <a:t>　　　</a:t>
              </a:r>
              <a:r>
                <a:rPr kumimoji="1" lang="en-US" altLang="ja-JP" b="1" dirty="0" smtClean="0">
                  <a:latin typeface="Times New Roman" pitchFamily="18" charset="0"/>
                  <a:ea typeface="HG丸ｺﾞｼｯｸM-PRO" pitchFamily="50" charset="-128"/>
                </a:rPr>
                <a:t>32</a:t>
              </a:r>
              <a:r>
                <a:rPr kumimoji="1" lang="ja-JP" altLang="en-US" b="1" dirty="0" smtClean="0">
                  <a:latin typeface="Times New Roman" pitchFamily="18" charset="0"/>
                  <a:ea typeface="HG丸ｺﾞｼｯｸM-PRO" pitchFamily="50" charset="-128"/>
                </a:rPr>
                <a:t>台</a:t>
              </a:r>
              <a:endParaRPr kumimoji="1" lang="ja-JP" altLang="en-US" b="1" dirty="0">
                <a:latin typeface="Times New Roman" pitchFamily="18" charset="0"/>
                <a:ea typeface="HG丸ｺﾞｼｯｸM-PRO" pitchFamily="50" charset="-128"/>
              </a:endParaRPr>
            </a:p>
          </p:txBody>
        </p:sp>
        <p:pic>
          <p:nvPicPr>
            <p:cNvPr id="118806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6" y="3543"/>
              <a:ext cx="567" cy="5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31800" y="981075"/>
            <a:ext cx="2627313" cy="1908175"/>
            <a:chOff x="272" y="618"/>
            <a:chExt cx="1655" cy="1202"/>
          </a:xfrm>
        </p:grpSpPr>
        <p:sp>
          <p:nvSpPr>
            <p:cNvPr id="118809" name="AutoShape 24"/>
            <p:cNvSpPr>
              <a:spLocks noChangeArrowheads="1"/>
            </p:cNvSpPr>
            <p:nvPr/>
          </p:nvSpPr>
          <p:spPr bwMode="auto">
            <a:xfrm>
              <a:off x="272" y="618"/>
              <a:ext cx="1655" cy="1202"/>
            </a:xfrm>
            <a:prstGeom prst="wedgeRectCallout">
              <a:avLst>
                <a:gd name="adj1" fmla="val 22023"/>
                <a:gd name="adj2" fmla="val 61065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ja-JP" altLang="en-US" b="1">
                  <a:latin typeface="Times New Roman" pitchFamily="18" charset="0"/>
                  <a:ea typeface="HG丸ｺﾞｼｯｸM-PRO" pitchFamily="50" charset="-128"/>
                </a:rPr>
                <a:t>開放時間　</a:t>
              </a:r>
              <a:r>
                <a:rPr kumimoji="1" lang="en-US" altLang="ja-JP" b="1">
                  <a:latin typeface="Times New Roman" pitchFamily="18" charset="0"/>
                  <a:ea typeface="HG丸ｺﾞｼｯｸM-PRO" pitchFamily="50" charset="-128"/>
                </a:rPr>
                <a:t>8:30</a:t>
              </a:r>
              <a:r>
                <a:rPr kumimoji="1" lang="ja-JP" altLang="en-US" b="1">
                  <a:latin typeface="Times New Roman" pitchFamily="18" charset="0"/>
                  <a:ea typeface="HG丸ｺﾞｼｯｸM-PRO" pitchFamily="50" charset="-128"/>
                </a:rPr>
                <a:t>～</a:t>
              </a:r>
              <a:r>
                <a:rPr kumimoji="1" lang="en-US" altLang="ja-JP" b="1">
                  <a:latin typeface="Times New Roman" pitchFamily="18" charset="0"/>
                  <a:ea typeface="HG丸ｺﾞｼｯｸM-PRO" pitchFamily="50" charset="-128"/>
                </a:rPr>
                <a:t>17:50</a:t>
              </a:r>
            </a:p>
            <a:p>
              <a:pPr algn="ctr"/>
              <a:r>
                <a:rPr kumimoji="1" lang="en-US" altLang="ja-JP" sz="2000" b="1">
                  <a:latin typeface="Times New Roman" pitchFamily="18" charset="0"/>
                  <a:ea typeface="HG丸ｺﾞｼｯｸM-PRO" pitchFamily="50" charset="-128"/>
                </a:rPr>
                <a:t>MacOS</a:t>
              </a:r>
              <a:r>
                <a:rPr kumimoji="1" lang="ja-JP" altLang="en-US" sz="2000" b="1">
                  <a:latin typeface="Times New Roman" pitchFamily="18" charset="0"/>
                  <a:ea typeface="HG丸ｺﾞｼｯｸM-PRO" pitchFamily="50" charset="-128"/>
                </a:rPr>
                <a:t>端末</a:t>
              </a:r>
            </a:p>
            <a:p>
              <a:endParaRPr kumimoji="1" lang="ja-JP" altLang="en-US" sz="2000" b="1">
                <a:latin typeface="Times New Roman" pitchFamily="18" charset="0"/>
                <a:ea typeface="HG丸ｺﾞｼｯｸM-PRO" pitchFamily="50" charset="-128"/>
              </a:endParaRPr>
            </a:p>
            <a:p>
              <a:endParaRPr kumimoji="1" lang="ja-JP" altLang="en-US" sz="2000" b="1">
                <a:latin typeface="Times New Roman" pitchFamily="18" charset="0"/>
                <a:ea typeface="HG丸ｺﾞｼｯｸM-PRO" pitchFamily="50" charset="-128"/>
              </a:endParaRPr>
            </a:p>
            <a:p>
              <a:endParaRPr kumimoji="1" lang="ja-JP" altLang="en-US" sz="2000" b="1">
                <a:latin typeface="Times New Roman" pitchFamily="18" charset="0"/>
                <a:ea typeface="HG丸ｺﾞｼｯｸM-PRO" pitchFamily="50" charset="-128"/>
              </a:endParaRPr>
            </a:p>
            <a:p>
              <a:pPr algn="ctr"/>
              <a:r>
                <a:rPr kumimoji="1" lang="en-US" altLang="ja-JP" sz="2000" b="1">
                  <a:latin typeface="Times New Roman" pitchFamily="18" charset="0"/>
                  <a:ea typeface="HG丸ｺﾞｼｯｸM-PRO" pitchFamily="50" charset="-128"/>
                </a:rPr>
                <a:t>20</a:t>
              </a:r>
              <a:r>
                <a:rPr kumimoji="1" lang="ja-JP" altLang="en-US" sz="2000" b="1">
                  <a:latin typeface="Times New Roman" pitchFamily="18" charset="0"/>
                  <a:ea typeface="HG丸ｺﾞｼｯｸM-PRO" pitchFamily="50" charset="-128"/>
                </a:rPr>
                <a:t>台</a:t>
              </a:r>
            </a:p>
          </p:txBody>
        </p:sp>
        <p:pic>
          <p:nvPicPr>
            <p:cNvPr id="118810" name="Picture 25" descr="The display is the computer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2" y="1071"/>
              <a:ext cx="275" cy="4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476672"/>
            <a:ext cx="7543800" cy="1295400"/>
          </a:xfrm>
        </p:spPr>
        <p:txBody>
          <a:bodyPr anchor="ctr"/>
          <a:lstStyle/>
          <a:p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情報基礎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の目的・目標</a:t>
            </a:r>
            <a:endParaRPr lang="ja-JP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484784"/>
            <a:ext cx="8640960" cy="4996979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講義の目的</a:t>
            </a:r>
            <a:endParaRPr lang="en-US" altLang="ja-JP" sz="28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 lvl="1">
              <a:spcAft>
                <a:spcPts val="600"/>
              </a:spcAft>
            </a:pP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情報</a:t>
            </a:r>
            <a:r>
              <a:rPr lang="ja-JP" altLang="en-US" sz="2400" dirty="0">
                <a:latin typeface="ヒラギノ角ゴ ProN W3"/>
                <a:ea typeface="ヒラギノ角ゴ ProN W3"/>
                <a:cs typeface="ヒラギノ角ゴ ProN W3"/>
              </a:rPr>
              <a:t>の科学と技術からのアプローチにより</a:t>
            </a:r>
            <a:r>
              <a:rPr lang="en-US" altLang="ja-JP" sz="2400" dirty="0">
                <a:latin typeface="ヒラギノ角ゴ ProN W3"/>
                <a:ea typeface="ヒラギノ角ゴ ProN W3"/>
                <a:cs typeface="ヒラギノ角ゴ ProN W3"/>
              </a:rPr>
              <a:t>, </a:t>
            </a:r>
            <a:r>
              <a:rPr lang="ja-JP" altLang="en-US" sz="2400" dirty="0">
                <a:latin typeface="ヒラギノ角ゴ ProN W3"/>
                <a:ea typeface="ヒラギノ角ゴ ProN W3"/>
                <a:cs typeface="ヒラギノ角ゴ ProN W3"/>
              </a:rPr>
              <a:t>大学生として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の基本的</a:t>
            </a:r>
            <a:r>
              <a:rPr lang="ja-JP" altLang="en-US" sz="2400" dirty="0">
                <a:latin typeface="ヒラギノ角ゴ ProN W3"/>
                <a:ea typeface="ヒラギノ角ゴ ProN W3"/>
                <a:cs typeface="ヒラギノ角ゴ ProN W3"/>
              </a:rPr>
              <a:t>なアカデミック・スキルを獲得するとともに</a:t>
            </a:r>
            <a:r>
              <a:rPr lang="en-US" altLang="ja-JP" sz="2400" dirty="0">
                <a:latin typeface="ヒラギノ角ゴ ProN W3"/>
                <a:ea typeface="ヒラギノ角ゴ ProN W3"/>
                <a:cs typeface="ヒラギノ角ゴ ProN W3"/>
              </a:rPr>
              <a:t>, </a:t>
            </a:r>
            <a:r>
              <a:rPr lang="ja-JP" altLang="en-US" sz="2400" dirty="0">
                <a:latin typeface="ヒラギノ角ゴ ProN W3"/>
                <a:ea typeface="ヒラギノ角ゴ ProN W3"/>
                <a:cs typeface="ヒラギノ角ゴ ProN W3"/>
              </a:rPr>
              <a:t>情報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社会の</a:t>
            </a:r>
            <a:r>
              <a:rPr lang="ja-JP" altLang="en-US" sz="2400" dirty="0">
                <a:latin typeface="ヒラギノ角ゴ ProN W3"/>
                <a:ea typeface="ヒラギノ角ゴ ProN W3"/>
                <a:cs typeface="ヒラギノ角ゴ ProN W3"/>
              </a:rPr>
              <a:t>責任ある市民としてのソーシャル・スキルを獲得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する</a:t>
            </a:r>
            <a:endParaRPr lang="en-US" altLang="ja-JP" sz="24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 lvl="0">
              <a:spcAft>
                <a:spcPts val="600"/>
              </a:spcAft>
            </a:pPr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到達目標</a:t>
            </a:r>
            <a:endParaRPr lang="en-US" altLang="ja-JP" sz="28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 lvl="1">
              <a:spcAft>
                <a:spcPts val="600"/>
              </a:spcAft>
            </a:pP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情報</a:t>
            </a:r>
            <a:r>
              <a:rPr lang="ja-JP" altLang="en-US" sz="2400" dirty="0">
                <a:latin typeface="ヒラギノ角ゴ ProN W3"/>
                <a:ea typeface="ヒラギノ角ゴ ProN W3"/>
                <a:cs typeface="ヒラギノ角ゴ ProN W3"/>
              </a:rPr>
              <a:t>技術を活用した基本的な知的生産活動が可能になる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こと</a:t>
            </a:r>
            <a:endParaRPr lang="en-US" altLang="ja-JP" sz="2400" dirty="0">
              <a:latin typeface="ヒラギノ角ゴ ProN W3"/>
              <a:ea typeface="ヒラギノ角ゴ ProN W3"/>
              <a:cs typeface="ヒラギノ角ゴ ProN W3"/>
            </a:endParaRPr>
          </a:p>
          <a:p>
            <a:pPr lvl="1">
              <a:spcAft>
                <a:spcPts val="600"/>
              </a:spcAft>
            </a:pP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コンピュータサイエンス</a:t>
            </a:r>
            <a:r>
              <a:rPr lang="ja-JP" altLang="en-US" sz="2400" dirty="0">
                <a:latin typeface="ヒラギノ角ゴ ProN W3"/>
                <a:ea typeface="ヒラギノ角ゴ ProN W3"/>
                <a:cs typeface="ヒラギノ角ゴ ProN W3"/>
              </a:rPr>
              <a:t>の手法による論理的思考と問題解決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ができる</a:t>
            </a:r>
            <a:r>
              <a:rPr lang="ja-JP" altLang="en-US" sz="2400" dirty="0">
                <a:latin typeface="ヒラギノ角ゴ ProN W3"/>
                <a:ea typeface="ヒラギノ角ゴ ProN W3"/>
                <a:cs typeface="ヒラギノ角ゴ ProN W3"/>
              </a:rPr>
              <a:t>ようになる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こと</a:t>
            </a:r>
            <a:endParaRPr lang="en-US" altLang="ja-JP" sz="24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 lvl="1"/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情報</a:t>
            </a:r>
            <a:r>
              <a:rPr lang="ja-JP" altLang="en-US" sz="2400" dirty="0">
                <a:latin typeface="ヒラギノ角ゴ ProN W3"/>
                <a:ea typeface="ヒラギノ角ゴ ProN W3"/>
                <a:cs typeface="ヒラギノ角ゴ ProN W3"/>
              </a:rPr>
              <a:t>社会の一員として責任を自覚し</a:t>
            </a:r>
            <a:r>
              <a:rPr lang="en-US" altLang="ja-JP" sz="2400" dirty="0">
                <a:latin typeface="ヒラギノ角ゴ ProN W3"/>
                <a:ea typeface="ヒラギノ角ゴ ProN W3"/>
                <a:cs typeface="ヒラギノ角ゴ ProN W3"/>
              </a:rPr>
              <a:t>, </a:t>
            </a:r>
            <a:r>
              <a:rPr lang="ja-JP" altLang="en-US" sz="2400" dirty="0">
                <a:latin typeface="ヒラギノ角ゴ ProN W3"/>
                <a:ea typeface="ヒラギノ角ゴ ProN W3"/>
                <a:cs typeface="ヒラギノ角ゴ ProN W3"/>
              </a:rPr>
              <a:t>情報の科学・技術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と人間</a:t>
            </a:r>
            <a:r>
              <a:rPr lang="ja-JP" altLang="en-US" sz="2400" dirty="0">
                <a:latin typeface="ヒラギノ角ゴ ProN W3"/>
                <a:ea typeface="ヒラギノ角ゴ ProN W3"/>
                <a:cs typeface="ヒラギノ角ゴ ProN W3"/>
              </a:rPr>
              <a:t>との関係に問題を発見できるようになる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こと</a:t>
            </a:r>
            <a:r>
              <a:rPr lang="ja-JP" altLang="en-US" sz="2400" dirty="0"/>
              <a:t>　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278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ChangeArrowheads="1"/>
          </p:cNvSpPr>
          <p:nvPr/>
        </p:nvSpPr>
        <p:spPr bwMode="auto">
          <a:xfrm>
            <a:off x="863600" y="4005263"/>
            <a:ext cx="7453313" cy="266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pic>
        <p:nvPicPr>
          <p:cNvPr id="12698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4362450"/>
            <a:ext cx="6907213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1" name="Oval 4"/>
          <p:cNvSpPr>
            <a:spLocks noChangeArrowheads="1"/>
          </p:cNvSpPr>
          <p:nvPr/>
        </p:nvSpPr>
        <p:spPr bwMode="auto">
          <a:xfrm>
            <a:off x="2124075" y="5903913"/>
            <a:ext cx="50482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576263" y="2457450"/>
            <a:ext cx="5940425" cy="5191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kumimoji="1"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テクニカルアシスタント </a:t>
            </a:r>
            <a:r>
              <a:rPr kumimoji="1" lang="en-US" altLang="ja-JP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(TechA)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536" y="152400"/>
            <a:ext cx="7272808" cy="609600"/>
          </a:xfrm>
        </p:spPr>
        <p:txBody>
          <a:bodyPr lIns="92075" tIns="46038" rIns="92075" bIns="46038"/>
          <a:lstStyle/>
          <a:p>
            <a:r>
              <a:rPr lang="ja-JP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実習室利用について</a:t>
            </a:r>
            <a:endParaRPr lang="ja-JP" alt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576263" y="944563"/>
            <a:ext cx="2411412" cy="51911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kumimoji="1"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実習室の利用</a:t>
            </a:r>
          </a:p>
        </p:txBody>
      </p:sp>
      <p:sp>
        <p:nvSpPr>
          <p:cNvPr id="126986" name="Text Box 9"/>
          <p:cNvSpPr txBox="1">
            <a:spLocks noChangeArrowheads="1"/>
          </p:cNvSpPr>
          <p:nvPr/>
        </p:nvSpPr>
        <p:spPr bwMode="auto">
          <a:xfrm>
            <a:off x="900113" y="1484313"/>
            <a:ext cx="68373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800">
                <a:latin typeface="ＭＳ Ｐゴシック" pitchFamily="50" charset="-128"/>
              </a:rPr>
              <a:t>講義中でない実習室は自習に使うことができ</a:t>
            </a:r>
          </a:p>
          <a:p>
            <a:r>
              <a:rPr kumimoji="1" lang="ja-JP" altLang="en-US" sz="2800">
                <a:latin typeface="ＭＳ Ｐゴシック" pitchFamily="50" charset="-128"/>
              </a:rPr>
              <a:t>ます</a:t>
            </a:r>
            <a:r>
              <a:rPr kumimoji="1" lang="en-US" altLang="ja-JP" sz="2800">
                <a:latin typeface="ＭＳ Ｐゴシック" pitchFamily="50" charset="-128"/>
              </a:rPr>
              <a:t>. (</a:t>
            </a:r>
            <a:r>
              <a:rPr kumimoji="1" lang="ja-JP" altLang="en-US" sz="2800">
                <a:latin typeface="ＭＳ Ｐゴシック" pitchFamily="50" charset="-128"/>
              </a:rPr>
              <a:t>実習室開放時間帯に注意</a:t>
            </a:r>
            <a:r>
              <a:rPr kumimoji="1" lang="en-US" altLang="ja-JP" sz="2800">
                <a:latin typeface="ＭＳ Ｐゴシック" pitchFamily="50" charset="-128"/>
              </a:rPr>
              <a:t>)</a:t>
            </a:r>
          </a:p>
        </p:txBody>
      </p:sp>
      <p:sp>
        <p:nvSpPr>
          <p:cNvPr id="126987" name="Text Box 10"/>
          <p:cNvSpPr txBox="1">
            <a:spLocks noChangeArrowheads="1"/>
          </p:cNvSpPr>
          <p:nvPr/>
        </p:nvSpPr>
        <p:spPr bwMode="auto">
          <a:xfrm>
            <a:off x="684213" y="2997200"/>
            <a:ext cx="78501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ja-JP" altLang="en-US" sz="2800">
                <a:latin typeface="ＭＳ Ｐゴシック" pitchFamily="50" charset="-128"/>
              </a:rPr>
              <a:t>情報科目相談室 に常駐しており</a:t>
            </a:r>
            <a:r>
              <a:rPr kumimoji="1" lang="en-US" altLang="ja-JP" sz="2800">
                <a:latin typeface="ＭＳ Ｐゴシック" pitchFamily="50" charset="-128"/>
              </a:rPr>
              <a:t>,</a:t>
            </a:r>
            <a:r>
              <a:rPr kumimoji="1" lang="ja-JP" altLang="en-US" sz="2800">
                <a:latin typeface="ＭＳ Ｐゴシック" pitchFamily="50" charset="-128"/>
              </a:rPr>
              <a:t>利用者の相談に応じています</a:t>
            </a:r>
            <a:r>
              <a:rPr kumimoji="1" lang="en-US" altLang="ja-JP" sz="2800">
                <a:latin typeface="ＭＳ Ｐゴシック" pitchFamily="50" charset="-128"/>
              </a:rPr>
              <a:t>.</a:t>
            </a:r>
          </a:p>
        </p:txBody>
      </p:sp>
      <p:sp>
        <p:nvSpPr>
          <p:cNvPr id="126988" name="Text Box 11"/>
          <p:cNvSpPr txBox="1">
            <a:spLocks noChangeArrowheads="1"/>
          </p:cNvSpPr>
          <p:nvPr/>
        </p:nvSpPr>
        <p:spPr bwMode="auto">
          <a:xfrm>
            <a:off x="4716463" y="5111750"/>
            <a:ext cx="14049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sz="2000">
                <a:latin typeface="HG丸ｺﾞｼｯｸM-PRO" pitchFamily="50" charset="-128"/>
                <a:ea typeface="HG丸ｺﾞｼｯｸM-PRO" pitchFamily="50" charset="-128"/>
              </a:rPr>
              <a:t>ICL</a:t>
            </a:r>
            <a:r>
              <a:rPr kumimoji="1" lang="ja-JP" altLang="en-US" sz="2000">
                <a:latin typeface="HG丸ｺﾞｼｯｸM-PRO" pitchFamily="50" charset="-128"/>
                <a:ea typeface="HG丸ｺﾞｼｯｸM-PRO" pitchFamily="50" charset="-128"/>
              </a:rPr>
              <a:t>演習室１</a:t>
            </a:r>
            <a:r>
              <a:rPr kumimoji="1" lang="ja-JP" altLang="en-US" sz="2800">
                <a:latin typeface="HG丸ｺﾞｼｯｸM-PRO" pitchFamily="50" charset="-128"/>
                <a:ea typeface="HG丸ｺﾞｼｯｸM-PRO" pitchFamily="50" charset="-128"/>
              </a:rPr>
              <a:t> </a:t>
            </a:r>
          </a:p>
        </p:txBody>
      </p:sp>
      <p:sp>
        <p:nvSpPr>
          <p:cNvPr id="126989" name="Text Box 12"/>
          <p:cNvSpPr txBox="1">
            <a:spLocks noChangeArrowheads="1"/>
          </p:cNvSpPr>
          <p:nvPr/>
        </p:nvSpPr>
        <p:spPr bwMode="auto">
          <a:xfrm>
            <a:off x="1079500" y="4824413"/>
            <a:ext cx="10795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sz="2000">
                <a:latin typeface="HG丸ｺﾞｼｯｸM-PRO" pitchFamily="50" charset="-128"/>
                <a:ea typeface="HG丸ｺﾞｼｯｸM-PRO" pitchFamily="50" charset="-128"/>
              </a:rPr>
              <a:t>ICL</a:t>
            </a:r>
          </a:p>
          <a:p>
            <a:pPr algn="ctr"/>
            <a:r>
              <a:rPr kumimoji="1" lang="ja-JP" altLang="en-US" sz="2000">
                <a:latin typeface="HG丸ｺﾞｼｯｸM-PRO" pitchFamily="50" charset="-128"/>
                <a:ea typeface="HG丸ｺﾞｼｯｸM-PRO" pitchFamily="50" charset="-128"/>
              </a:rPr>
              <a:t>演習室</a:t>
            </a:r>
            <a:r>
              <a:rPr kumimoji="1" lang="en-US" altLang="ja-JP" sz="200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kumimoji="1" lang="en-US" altLang="ja-JP" sz="2800">
                <a:latin typeface="HG丸ｺﾞｼｯｸM-PRO" pitchFamily="50" charset="-128"/>
                <a:ea typeface="HG丸ｺﾞｼｯｸM-PRO" pitchFamily="50" charset="-128"/>
              </a:rPr>
              <a:t> </a:t>
            </a:r>
          </a:p>
        </p:txBody>
      </p:sp>
      <p:sp>
        <p:nvSpPr>
          <p:cNvPr id="126990" name="Text Box 13"/>
          <p:cNvSpPr txBox="1">
            <a:spLocks noChangeArrowheads="1"/>
          </p:cNvSpPr>
          <p:nvPr/>
        </p:nvSpPr>
        <p:spPr bwMode="auto">
          <a:xfrm>
            <a:off x="1871663" y="4500563"/>
            <a:ext cx="10795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sz="1600">
                <a:latin typeface="HG丸ｺﾞｼｯｸM-PRO" pitchFamily="50" charset="-128"/>
                <a:ea typeface="HG丸ｺﾞｼｯｸM-PRO" pitchFamily="50" charset="-128"/>
              </a:rPr>
              <a:t>ICL</a:t>
            </a:r>
          </a:p>
          <a:p>
            <a:pPr algn="ctr"/>
            <a:r>
              <a:rPr kumimoji="1" lang="ja-JP" altLang="en-US" sz="1600">
                <a:latin typeface="HG丸ｺﾞｼｯｸM-PRO" pitchFamily="50" charset="-128"/>
                <a:ea typeface="HG丸ｺﾞｼｯｸM-PRO" pitchFamily="50" charset="-128"/>
              </a:rPr>
              <a:t>演習室</a:t>
            </a:r>
          </a:p>
          <a:p>
            <a:pPr algn="ctr"/>
            <a:r>
              <a:rPr kumimoji="1" lang="en-US" altLang="ja-JP"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kumimoji="1" lang="en-US" altLang="ja-JP" sz="2800">
                <a:latin typeface="HG丸ｺﾞｼｯｸM-PRO" pitchFamily="50" charset="-128"/>
                <a:ea typeface="HG丸ｺﾞｼｯｸM-PRO" pitchFamily="50" charset="-128"/>
              </a:rPr>
              <a:t> </a:t>
            </a:r>
          </a:p>
        </p:txBody>
      </p:sp>
      <p:sp>
        <p:nvSpPr>
          <p:cNvPr id="126991" name="Text Box 14"/>
          <p:cNvSpPr txBox="1">
            <a:spLocks noChangeArrowheads="1"/>
          </p:cNvSpPr>
          <p:nvPr/>
        </p:nvSpPr>
        <p:spPr bwMode="auto">
          <a:xfrm>
            <a:off x="6372225" y="5111750"/>
            <a:ext cx="14049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sz="2000">
                <a:latin typeface="HG丸ｺﾞｼｯｸM-PRO" pitchFamily="50" charset="-128"/>
                <a:ea typeface="HG丸ｺﾞｼｯｸM-PRO" pitchFamily="50" charset="-128"/>
              </a:rPr>
              <a:t>ICL</a:t>
            </a:r>
            <a:r>
              <a:rPr kumimoji="1" lang="ja-JP" altLang="en-US" sz="2000">
                <a:latin typeface="HG丸ｺﾞｼｯｸM-PRO" pitchFamily="50" charset="-128"/>
                <a:ea typeface="HG丸ｺﾞｼｯｸM-PRO" pitchFamily="50" charset="-128"/>
              </a:rPr>
              <a:t>演習室</a:t>
            </a:r>
            <a:r>
              <a:rPr kumimoji="1" lang="en-US" altLang="ja-JP" sz="200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kumimoji="1" lang="en-US" altLang="ja-JP" sz="2800">
                <a:latin typeface="HG丸ｺﾞｼｯｸM-PRO" pitchFamily="50" charset="-128"/>
                <a:ea typeface="HG丸ｺﾞｼｯｸM-PRO" pitchFamily="50" charset="-128"/>
              </a:rPr>
              <a:t> </a:t>
            </a:r>
          </a:p>
        </p:txBody>
      </p:sp>
      <p:sp>
        <p:nvSpPr>
          <p:cNvPr id="126992" name="Text Box 15"/>
          <p:cNvSpPr txBox="1">
            <a:spLocks noChangeArrowheads="1"/>
          </p:cNvSpPr>
          <p:nvPr/>
        </p:nvSpPr>
        <p:spPr bwMode="auto">
          <a:xfrm>
            <a:off x="2951163" y="5373688"/>
            <a:ext cx="1368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ja-JP" altLang="en-US" sz="1400">
                <a:latin typeface="HG丸ｺﾞｼｯｸM-PRO" pitchFamily="50" charset="-128"/>
                <a:ea typeface="HG丸ｺﾞｼｯｸM-PRO" pitchFamily="50" charset="-128"/>
              </a:rPr>
              <a:t>エントランスホール</a:t>
            </a:r>
            <a:r>
              <a:rPr kumimoji="1" lang="ja-JP" altLang="en-US" sz="2000">
                <a:latin typeface="HG丸ｺﾞｼｯｸM-PRO" pitchFamily="50" charset="-128"/>
                <a:ea typeface="HG丸ｺﾞｼｯｸM-PRO" pitchFamily="50" charset="-128"/>
              </a:rPr>
              <a:t> </a:t>
            </a:r>
          </a:p>
        </p:txBody>
      </p:sp>
      <p:sp>
        <p:nvSpPr>
          <p:cNvPr id="126993" name="Text Box 16"/>
          <p:cNvSpPr txBox="1">
            <a:spLocks noChangeArrowheads="1"/>
          </p:cNvSpPr>
          <p:nvPr/>
        </p:nvSpPr>
        <p:spPr bwMode="auto">
          <a:xfrm>
            <a:off x="2051050" y="5949950"/>
            <a:ext cx="757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ja-JP" altLang="en-US" sz="1000">
                <a:latin typeface="Times New Roman" pitchFamily="18" charset="0"/>
              </a:rPr>
              <a:t>情報科目相談室</a:t>
            </a:r>
          </a:p>
        </p:txBody>
      </p:sp>
      <p:sp>
        <p:nvSpPr>
          <p:cNvPr id="126994" name="Line 17"/>
          <p:cNvSpPr>
            <a:spLocks noChangeShapeType="1"/>
          </p:cNvSpPr>
          <p:nvPr/>
        </p:nvSpPr>
        <p:spPr bwMode="auto">
          <a:xfrm>
            <a:off x="827088" y="3465513"/>
            <a:ext cx="2519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126995" name="Line 18"/>
          <p:cNvSpPr>
            <a:spLocks noChangeShapeType="1"/>
          </p:cNvSpPr>
          <p:nvPr/>
        </p:nvSpPr>
        <p:spPr bwMode="auto">
          <a:xfrm flipH="1" flipV="1">
            <a:off x="1943100" y="3500438"/>
            <a:ext cx="360363" cy="25209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126996" name="Text Box 19"/>
          <p:cNvSpPr txBox="1">
            <a:spLocks noChangeArrowheads="1"/>
          </p:cNvSpPr>
          <p:nvPr/>
        </p:nvSpPr>
        <p:spPr bwMode="auto">
          <a:xfrm>
            <a:off x="1871663" y="3933825"/>
            <a:ext cx="525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2400">
                <a:latin typeface="Times New Roman" pitchFamily="18" charset="0"/>
              </a:rPr>
              <a:t>マルチメディア教育研究棟　１階平面図</a:t>
            </a:r>
          </a:p>
        </p:txBody>
      </p:sp>
      <p:sp>
        <p:nvSpPr>
          <p:cNvPr id="126997" name="Rectangle 20"/>
          <p:cNvSpPr>
            <a:spLocks noChangeArrowheads="1"/>
          </p:cNvSpPr>
          <p:nvPr/>
        </p:nvSpPr>
        <p:spPr bwMode="auto">
          <a:xfrm>
            <a:off x="4392613" y="5337175"/>
            <a:ext cx="107950" cy="53975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sp>
        <p:nvSpPr>
          <p:cNvPr id="126998" name="AutoShape 21"/>
          <p:cNvSpPr>
            <a:spLocks noChangeArrowheads="1"/>
          </p:cNvSpPr>
          <p:nvPr/>
        </p:nvSpPr>
        <p:spPr bwMode="auto">
          <a:xfrm>
            <a:off x="5003800" y="3644900"/>
            <a:ext cx="3203575" cy="900113"/>
          </a:xfrm>
          <a:prstGeom prst="wedgeRectCallout">
            <a:avLst>
              <a:gd name="adj1" fmla="val -64917"/>
              <a:gd name="adj2" fmla="val 157407"/>
            </a:avLst>
          </a:prstGeom>
          <a:solidFill>
            <a:srgbClr val="0000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ja-JP" altLang="en-US" sz="2400" b="1">
                <a:solidFill>
                  <a:schemeClr val="bg1"/>
                </a:solidFill>
                <a:latin typeface="Times New Roman" pitchFamily="18" charset="0"/>
                <a:ea typeface="HG丸ｺﾞｼｯｸM-PRO" pitchFamily="50" charset="-128"/>
              </a:rPr>
              <a:t>情報掲示板</a:t>
            </a:r>
          </a:p>
          <a:p>
            <a:pPr algn="ctr"/>
            <a:r>
              <a:rPr kumimoji="1" lang="ja-JP" altLang="en-US" b="1">
                <a:solidFill>
                  <a:schemeClr val="bg1"/>
                </a:solidFill>
                <a:latin typeface="Times New Roman" pitchFamily="18" charset="0"/>
                <a:ea typeface="HG丸ｺﾞｼｯｸM-PRO" pitchFamily="50" charset="-128"/>
              </a:rPr>
              <a:t>（プラズマディスプレイ）</a:t>
            </a:r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50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81000"/>
            <a:ext cx="1601788" cy="533400"/>
          </a:xfrm>
        </p:spPr>
        <p:txBody>
          <a:bodyPr lIns="92075" tIns="46038" rIns="92075" bIns="46038"/>
          <a:lstStyle/>
          <a:p>
            <a:pPr algn="r"/>
            <a:r>
              <a:rPr lang="ja-JP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その他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779463" y="1304925"/>
            <a:ext cx="6169025" cy="519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kumimoji="1" lang="ja-JP" altLang="en-US" sz="2800" b="1">
                <a:solidFill>
                  <a:schemeClr val="bg1"/>
                </a:solidFill>
                <a:latin typeface="Times New Roman" pitchFamily="18" charset="0"/>
              </a:rPr>
              <a:t>法令の遵守とセキュリティへの配慮</a:t>
            </a:r>
          </a:p>
        </p:txBody>
      </p:sp>
      <p:sp>
        <p:nvSpPr>
          <p:cNvPr id="128006" name="Text Box 5"/>
          <p:cNvSpPr txBox="1">
            <a:spLocks noChangeArrowheads="1"/>
          </p:cNvSpPr>
          <p:nvPr/>
        </p:nvSpPr>
        <p:spPr bwMode="auto">
          <a:xfrm>
            <a:off x="1160463" y="1976438"/>
            <a:ext cx="6569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Times New Roman" pitchFamily="18" charset="0"/>
              </a:rPr>
              <a:t>計算機環境上においても</a:t>
            </a:r>
          </a:p>
          <a:p>
            <a:r>
              <a:rPr kumimoji="1" lang="ja-JP" altLang="en-US" sz="2800" b="1">
                <a:solidFill>
                  <a:srgbClr val="FF0000"/>
                </a:solidFill>
                <a:latin typeface="Times New Roman" pitchFamily="18" charset="0"/>
              </a:rPr>
              <a:t>法令を遵守することが当然求められます！</a:t>
            </a:r>
          </a:p>
        </p:txBody>
      </p:sp>
      <p:sp>
        <p:nvSpPr>
          <p:cNvPr id="128007" name="Text Box 6"/>
          <p:cNvSpPr txBox="1">
            <a:spLocks noChangeArrowheads="1"/>
          </p:cNvSpPr>
          <p:nvPr/>
        </p:nvSpPr>
        <p:spPr bwMode="auto">
          <a:xfrm>
            <a:off x="755650" y="3176588"/>
            <a:ext cx="2774950" cy="466725"/>
          </a:xfrm>
          <a:prstGeom prst="rect">
            <a:avLst/>
          </a:prstGeom>
          <a:solidFill>
            <a:srgbClr val="0000CC"/>
          </a:solidFill>
          <a:ln w="9525">
            <a:miter lim="800000"/>
            <a:headEnd/>
            <a:tailEnd/>
          </a:ln>
          <a:scene3d>
            <a:camera prst="legacyObliqueBottomRight"/>
            <a:lightRig rig="legacyFlat2" dir="t"/>
          </a:scene3d>
          <a:sp3d extrusionH="49200" prstMaterial="legacyPlastic">
            <a:bevelT w="13500" h="13500" prst="angle"/>
            <a:bevelB w="13500" h="13500" prst="angle"/>
            <a:extrusionClr>
              <a:srgbClr val="993300"/>
            </a:extrusionClr>
          </a:sp3d>
        </p:spPr>
        <p:txBody>
          <a:bodyPr wrap="none">
            <a:spAutoFit/>
            <a:flatTx/>
          </a:bodyPr>
          <a:lstStyle/>
          <a:p>
            <a:r>
              <a:rPr kumimoji="1" lang="ja-JP" altLang="en-US" sz="24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不正アクセス禁止法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107950" y="3789363"/>
            <a:ext cx="681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ja-JP" altLang="en-US" sz="2400">
                <a:latin typeface="ＭＳ Ｐゴシック" pitchFamily="50" charset="-128"/>
              </a:rPr>
              <a:t>第</a:t>
            </a:r>
            <a:r>
              <a:rPr kumimoji="1" lang="en-US" altLang="ja-JP" sz="2400">
                <a:latin typeface="ＭＳ Ｐゴシック" pitchFamily="50" charset="-128"/>
              </a:rPr>
              <a:t>3</a:t>
            </a:r>
            <a:r>
              <a:rPr kumimoji="1" lang="ja-JP" altLang="en-US" sz="2400">
                <a:latin typeface="ＭＳ Ｐゴシック" pitchFamily="50" charset="-128"/>
              </a:rPr>
              <a:t>条</a:t>
            </a:r>
            <a:r>
              <a:rPr kumimoji="1" lang="en-US" altLang="ja-JP" sz="2400">
                <a:latin typeface="ＭＳ Ｐゴシック" pitchFamily="50" charset="-128"/>
              </a:rPr>
              <a:t>1  </a:t>
            </a:r>
            <a:r>
              <a:rPr kumimoji="1" lang="ja-JP" altLang="en-US" sz="2400">
                <a:latin typeface="ＭＳ Ｐゴシック" pitchFamily="50" charset="-128"/>
              </a:rPr>
              <a:t>何人も</a:t>
            </a:r>
            <a:r>
              <a:rPr kumimoji="1" lang="en-US" altLang="ja-JP" sz="2400">
                <a:latin typeface="ＭＳ Ｐゴシック" pitchFamily="50" charset="-128"/>
              </a:rPr>
              <a:t>, </a:t>
            </a:r>
            <a:r>
              <a:rPr kumimoji="1" lang="ja-JP" altLang="en-US" sz="2400">
                <a:latin typeface="ＭＳ Ｐゴシック" pitchFamily="50" charset="-128"/>
              </a:rPr>
              <a:t>不正アクセス行為をしてはならない</a:t>
            </a:r>
            <a:r>
              <a:rPr kumimoji="1" lang="en-US" altLang="ja-JP" sz="2400">
                <a:latin typeface="ＭＳ Ｐゴシック" pitchFamily="50" charset="-128"/>
              </a:rPr>
              <a:t>.</a:t>
            </a:r>
          </a:p>
        </p:txBody>
      </p:sp>
      <p:sp>
        <p:nvSpPr>
          <p:cNvPr id="128009" name="Text Box 8"/>
          <p:cNvSpPr txBox="1">
            <a:spLocks noChangeArrowheads="1"/>
          </p:cNvSpPr>
          <p:nvPr/>
        </p:nvSpPr>
        <p:spPr bwMode="auto">
          <a:xfrm>
            <a:off x="107950" y="5157788"/>
            <a:ext cx="90789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>
                <a:latin typeface="ＭＳ Ｐゴシック" pitchFamily="50" charset="-128"/>
              </a:rPr>
              <a:t>第</a:t>
            </a:r>
            <a:r>
              <a:rPr kumimoji="1" lang="en-US" altLang="ja-JP" sz="2400">
                <a:latin typeface="ＭＳ Ｐゴシック" pitchFamily="50" charset="-128"/>
              </a:rPr>
              <a:t>8</a:t>
            </a:r>
            <a:r>
              <a:rPr kumimoji="1" lang="ja-JP" altLang="en-US" sz="2400">
                <a:latin typeface="ＭＳ Ｐゴシック" pitchFamily="50" charset="-128"/>
              </a:rPr>
              <a:t>条    次の各号の一に該当した者は</a:t>
            </a:r>
            <a:r>
              <a:rPr kumimoji="1" lang="en-US" altLang="ja-JP" sz="2400">
                <a:latin typeface="ＭＳ Ｐゴシック" pitchFamily="50" charset="-128"/>
              </a:rPr>
              <a:t>, 1</a:t>
            </a:r>
            <a:r>
              <a:rPr kumimoji="1" lang="ja-JP" altLang="en-US" sz="2400">
                <a:latin typeface="ＭＳ Ｐゴシック" pitchFamily="50" charset="-128"/>
              </a:rPr>
              <a:t>年以下の懲役または</a:t>
            </a:r>
            <a:r>
              <a:rPr kumimoji="1" lang="en-US" altLang="ja-JP" sz="2400">
                <a:latin typeface="ＭＳ Ｐゴシック" pitchFamily="50" charset="-128"/>
              </a:rPr>
              <a:t>50</a:t>
            </a:r>
            <a:r>
              <a:rPr kumimoji="1" lang="ja-JP" altLang="en-US" sz="2400">
                <a:latin typeface="ＭＳ Ｐゴシック" pitchFamily="50" charset="-128"/>
              </a:rPr>
              <a:t>万円</a:t>
            </a:r>
          </a:p>
          <a:p>
            <a:r>
              <a:rPr kumimoji="1" lang="ja-JP" altLang="en-US" sz="2400">
                <a:latin typeface="ＭＳ Ｐゴシック" pitchFamily="50" charset="-128"/>
              </a:rPr>
              <a:t>            以下の罰金に処する</a:t>
            </a:r>
            <a:r>
              <a:rPr kumimoji="1" lang="en-US" altLang="ja-JP" sz="2400">
                <a:latin typeface="ＭＳ Ｐゴシック" pitchFamily="50" charset="-128"/>
              </a:rPr>
              <a:t>. </a:t>
            </a:r>
          </a:p>
          <a:p>
            <a:r>
              <a:rPr kumimoji="1" lang="en-US" altLang="ja-JP" sz="2400">
                <a:latin typeface="ＭＳ Ｐゴシック" pitchFamily="50" charset="-128"/>
              </a:rPr>
              <a:t>            1.  </a:t>
            </a:r>
            <a:r>
              <a:rPr kumimoji="1" lang="ja-JP" altLang="en-US" sz="2400">
                <a:latin typeface="ＭＳ Ｐゴシック" pitchFamily="50" charset="-128"/>
              </a:rPr>
              <a:t>第</a:t>
            </a:r>
            <a:r>
              <a:rPr kumimoji="1" lang="en-US" altLang="ja-JP" sz="2400">
                <a:latin typeface="ＭＳ Ｐゴシック" pitchFamily="50" charset="-128"/>
              </a:rPr>
              <a:t>3</a:t>
            </a:r>
            <a:r>
              <a:rPr kumimoji="1" lang="ja-JP" altLang="en-US" sz="2400">
                <a:latin typeface="ＭＳ Ｐゴシック" pitchFamily="50" charset="-128"/>
              </a:rPr>
              <a:t>条第</a:t>
            </a:r>
            <a:r>
              <a:rPr kumimoji="1" lang="en-US" altLang="ja-JP" sz="2400">
                <a:latin typeface="ＭＳ Ｐゴシック" pitchFamily="50" charset="-128"/>
              </a:rPr>
              <a:t>1</a:t>
            </a:r>
            <a:r>
              <a:rPr kumimoji="1" lang="ja-JP" altLang="en-US" sz="2400">
                <a:latin typeface="ＭＳ Ｐゴシック" pitchFamily="50" charset="-128"/>
              </a:rPr>
              <a:t>項の規定に違反した者</a:t>
            </a:r>
            <a:r>
              <a:rPr kumimoji="1" lang="en-US" altLang="ja-JP" sz="2400">
                <a:latin typeface="ＭＳ Ｐゴシック" pitchFamily="50" charset="-128"/>
              </a:rPr>
              <a:t>.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107950" y="4291013"/>
            <a:ext cx="8739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ja-JP" altLang="en-US" sz="2400">
                <a:latin typeface="ＭＳ Ｐゴシック" pitchFamily="50" charset="-128"/>
              </a:rPr>
              <a:t>第</a:t>
            </a:r>
            <a:r>
              <a:rPr kumimoji="1" lang="en-US" altLang="ja-JP" sz="2400">
                <a:latin typeface="ＭＳ Ｐゴシック" pitchFamily="50" charset="-128"/>
              </a:rPr>
              <a:t>4</a:t>
            </a:r>
            <a:r>
              <a:rPr kumimoji="1" lang="ja-JP" altLang="en-US" sz="2400">
                <a:latin typeface="ＭＳ Ｐゴシック" pitchFamily="50" charset="-128"/>
              </a:rPr>
              <a:t>条</a:t>
            </a:r>
            <a:r>
              <a:rPr kumimoji="1" lang="en-US" altLang="ja-JP" sz="2400">
                <a:latin typeface="ＭＳ Ｐゴシック" pitchFamily="50" charset="-128"/>
              </a:rPr>
              <a:t>(</a:t>
            </a:r>
            <a:r>
              <a:rPr kumimoji="1" lang="ja-JP" altLang="en-US" sz="2400">
                <a:latin typeface="ＭＳ Ｐゴシック" pitchFamily="50" charset="-128"/>
              </a:rPr>
              <a:t>要約</a:t>
            </a:r>
            <a:r>
              <a:rPr kumimoji="1" lang="en-US" altLang="ja-JP" sz="2400">
                <a:latin typeface="ＭＳ Ｐゴシック" pitchFamily="50" charset="-128"/>
              </a:rPr>
              <a:t>)  </a:t>
            </a:r>
            <a:r>
              <a:rPr kumimoji="1" lang="ja-JP" altLang="en-US" sz="2400">
                <a:latin typeface="ＭＳ Ｐゴシック" pitchFamily="50" charset="-128"/>
              </a:rPr>
              <a:t>何人も</a:t>
            </a:r>
            <a:r>
              <a:rPr kumimoji="1" lang="en-US" altLang="ja-JP" sz="2400">
                <a:latin typeface="ＭＳ Ｐゴシック" pitchFamily="50" charset="-128"/>
              </a:rPr>
              <a:t>, </a:t>
            </a:r>
            <a:r>
              <a:rPr kumimoji="1" lang="ja-JP" altLang="en-US" sz="2400">
                <a:latin typeface="ＭＳ Ｐゴシック" pitchFamily="50" charset="-128"/>
              </a:rPr>
              <a:t>不正アクセス行為を助長または幇助する行為</a:t>
            </a:r>
          </a:p>
          <a:p>
            <a:r>
              <a:rPr kumimoji="1" lang="ja-JP" altLang="en-US" sz="2400">
                <a:latin typeface="ＭＳ Ｐゴシック" pitchFamily="50" charset="-128"/>
              </a:rPr>
              <a:t>                   をしてはならない</a:t>
            </a:r>
            <a:r>
              <a:rPr kumimoji="1" lang="en-US" altLang="ja-JP" sz="2400">
                <a:latin typeface="ＭＳ Ｐゴシック" pitchFamily="50" charset="-128"/>
              </a:rPr>
              <a:t>.</a:t>
            </a: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51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Text Box 2"/>
          <p:cNvSpPr txBox="1">
            <a:spLocks noChangeArrowheads="1"/>
          </p:cNvSpPr>
          <p:nvPr/>
        </p:nvSpPr>
        <p:spPr bwMode="auto">
          <a:xfrm>
            <a:off x="468313" y="3033713"/>
            <a:ext cx="803275" cy="466725"/>
          </a:xfrm>
          <a:prstGeom prst="rect">
            <a:avLst/>
          </a:prstGeom>
          <a:solidFill>
            <a:srgbClr val="0000CC"/>
          </a:solidFill>
          <a:ln w="9525">
            <a:miter lim="800000"/>
            <a:headEnd/>
            <a:tailEnd/>
          </a:ln>
          <a:scene3d>
            <a:camera prst="legacyObliqueBottomRight"/>
            <a:lightRig rig="legacyFlat2" dir="t"/>
          </a:scene3d>
          <a:sp3d extrusionH="49200" prstMaterial="legacyPlastic">
            <a:bevelT w="13500" h="13500" prst="angle"/>
            <a:bevelB w="13500" h="13500" prst="angle"/>
            <a:extrusionClr>
              <a:srgbClr val="993300"/>
            </a:extrusionClr>
          </a:sp3d>
        </p:spPr>
        <p:txBody>
          <a:bodyPr wrap="none">
            <a:spAutoFit/>
            <a:flatTx/>
          </a:bodyPr>
          <a:lstStyle/>
          <a:p>
            <a:r>
              <a:rPr kumimoji="1" lang="ja-JP" altLang="en-US" sz="24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刑法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395288" y="3609975"/>
            <a:ext cx="7218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ja-JP" altLang="en-US" sz="2400">
                <a:latin typeface="ＭＳ Ｐゴシック" pitchFamily="50" charset="-128"/>
              </a:rPr>
              <a:t>第</a:t>
            </a:r>
            <a:r>
              <a:rPr kumimoji="1" lang="en-US" altLang="ja-JP" sz="2400">
                <a:latin typeface="ＭＳ Ｐゴシック" pitchFamily="50" charset="-128"/>
              </a:rPr>
              <a:t>161</a:t>
            </a:r>
            <a:r>
              <a:rPr kumimoji="1" lang="ja-JP" altLang="en-US" sz="2400">
                <a:latin typeface="ＭＳ Ｐゴシック" pitchFamily="50" charset="-128"/>
              </a:rPr>
              <a:t>条</a:t>
            </a:r>
            <a:r>
              <a:rPr kumimoji="1" lang="en-US" altLang="ja-JP" sz="2400">
                <a:latin typeface="ＭＳ Ｐゴシック" pitchFamily="50" charset="-128"/>
              </a:rPr>
              <a:t>2  </a:t>
            </a:r>
            <a:r>
              <a:rPr kumimoji="1" lang="ja-JP" altLang="en-US" sz="2400">
                <a:latin typeface="ＭＳ Ｐゴシック" pitchFamily="50" charset="-128"/>
              </a:rPr>
              <a:t>電磁的記録不正作出及び供用の罪・未遂罪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04813" y="4868863"/>
            <a:ext cx="661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ja-JP" altLang="en-US" sz="2400">
                <a:latin typeface="ＭＳ Ｐゴシック" pitchFamily="50" charset="-128"/>
              </a:rPr>
              <a:t>第</a:t>
            </a:r>
            <a:r>
              <a:rPr kumimoji="1" lang="en-US" altLang="ja-JP" sz="2400">
                <a:latin typeface="ＭＳ Ｐゴシック" pitchFamily="50" charset="-128"/>
              </a:rPr>
              <a:t>234</a:t>
            </a:r>
            <a:r>
              <a:rPr kumimoji="1" lang="ja-JP" altLang="en-US" sz="2400">
                <a:latin typeface="ＭＳ Ｐゴシック" pitchFamily="50" charset="-128"/>
              </a:rPr>
              <a:t>条</a:t>
            </a:r>
            <a:r>
              <a:rPr kumimoji="1" lang="en-US" altLang="ja-JP" sz="2400">
                <a:latin typeface="ＭＳ Ｐゴシック" pitchFamily="50" charset="-128"/>
              </a:rPr>
              <a:t>2  </a:t>
            </a:r>
            <a:r>
              <a:rPr kumimoji="1" lang="ja-JP" altLang="en-US" sz="2400">
                <a:latin typeface="ＭＳ Ｐゴシック" pitchFamily="50" charset="-128"/>
              </a:rPr>
              <a:t>電子計算機損壊等業務妨害罪・未遂罪</a:t>
            </a:r>
          </a:p>
        </p:txBody>
      </p:sp>
      <p:sp>
        <p:nvSpPr>
          <p:cNvPr id="129030" name="Text Box 5"/>
          <p:cNvSpPr txBox="1">
            <a:spLocks noChangeArrowheads="1"/>
          </p:cNvSpPr>
          <p:nvPr/>
        </p:nvSpPr>
        <p:spPr bwMode="auto">
          <a:xfrm>
            <a:off x="898525" y="4040188"/>
            <a:ext cx="564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400">
                <a:latin typeface="ＭＳ Ｐゴシック" pitchFamily="50" charset="-128"/>
              </a:rPr>
              <a:t>5</a:t>
            </a:r>
            <a:r>
              <a:rPr kumimoji="1" lang="ja-JP" altLang="en-US" sz="2400">
                <a:latin typeface="ＭＳ Ｐゴシック" pitchFamily="50" charset="-128"/>
              </a:rPr>
              <a:t>年以下の懲役 または </a:t>
            </a:r>
            <a:r>
              <a:rPr kumimoji="1" lang="en-US" altLang="ja-JP" sz="2400">
                <a:latin typeface="ＭＳ Ｐゴシック" pitchFamily="50" charset="-128"/>
              </a:rPr>
              <a:t>50</a:t>
            </a:r>
            <a:r>
              <a:rPr kumimoji="1" lang="ja-JP" altLang="en-US" sz="2400">
                <a:latin typeface="ＭＳ Ｐゴシック" pitchFamily="50" charset="-128"/>
              </a:rPr>
              <a:t>万円以下の罰金</a:t>
            </a:r>
          </a:p>
        </p:txBody>
      </p:sp>
      <p:sp>
        <p:nvSpPr>
          <p:cNvPr id="129031" name="Text Box 6"/>
          <p:cNvSpPr txBox="1">
            <a:spLocks noChangeArrowheads="1"/>
          </p:cNvSpPr>
          <p:nvPr/>
        </p:nvSpPr>
        <p:spPr bwMode="auto">
          <a:xfrm>
            <a:off x="890588" y="4400550"/>
            <a:ext cx="8367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400">
                <a:latin typeface="ＭＳ Ｐゴシック" pitchFamily="50" charset="-128"/>
              </a:rPr>
              <a:t>10</a:t>
            </a:r>
            <a:r>
              <a:rPr kumimoji="1" lang="ja-JP" altLang="en-US" sz="2400">
                <a:latin typeface="ＭＳ Ｐゴシック" pitchFamily="50" charset="-128"/>
              </a:rPr>
              <a:t>年以下の懲役 または </a:t>
            </a:r>
            <a:r>
              <a:rPr kumimoji="1" lang="en-US" altLang="ja-JP" sz="2400">
                <a:latin typeface="ＭＳ Ｐゴシック" pitchFamily="50" charset="-128"/>
              </a:rPr>
              <a:t>100</a:t>
            </a:r>
            <a:r>
              <a:rPr kumimoji="1" lang="ja-JP" altLang="en-US" sz="2400">
                <a:latin typeface="ＭＳ Ｐゴシック" pitchFamily="50" charset="-128"/>
              </a:rPr>
              <a:t>万円以下の罰金 </a:t>
            </a:r>
            <a:r>
              <a:rPr kumimoji="1" lang="en-US" altLang="ja-JP" sz="2400">
                <a:latin typeface="ＭＳ Ｐゴシック" pitchFamily="50" charset="-128"/>
              </a:rPr>
              <a:t>(</a:t>
            </a:r>
            <a:r>
              <a:rPr kumimoji="1" lang="ja-JP" altLang="en-US" sz="2400">
                <a:latin typeface="ＭＳ Ｐゴシック" pitchFamily="50" charset="-128"/>
              </a:rPr>
              <a:t>公的記録の場合</a:t>
            </a:r>
            <a:r>
              <a:rPr kumimoji="1" lang="en-US" altLang="ja-JP" sz="2400">
                <a:latin typeface="ＭＳ Ｐゴシック" pitchFamily="50" charset="-128"/>
              </a:rPr>
              <a:t>)</a:t>
            </a:r>
          </a:p>
        </p:txBody>
      </p:sp>
      <p:sp>
        <p:nvSpPr>
          <p:cNvPr id="129032" name="Text Box 7"/>
          <p:cNvSpPr txBox="1">
            <a:spLocks noChangeArrowheads="1"/>
          </p:cNvSpPr>
          <p:nvPr/>
        </p:nvSpPr>
        <p:spPr bwMode="auto">
          <a:xfrm>
            <a:off x="954088" y="5265738"/>
            <a:ext cx="580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400">
                <a:latin typeface="ＭＳ Ｐゴシック" pitchFamily="50" charset="-128"/>
              </a:rPr>
              <a:t>5</a:t>
            </a:r>
            <a:r>
              <a:rPr kumimoji="1" lang="ja-JP" altLang="en-US" sz="2400">
                <a:latin typeface="ＭＳ Ｐゴシック" pitchFamily="50" charset="-128"/>
              </a:rPr>
              <a:t>年以下の懲役 または </a:t>
            </a:r>
            <a:r>
              <a:rPr kumimoji="1" lang="en-US" altLang="ja-JP" sz="2400">
                <a:latin typeface="ＭＳ Ｐゴシック" pitchFamily="50" charset="-128"/>
              </a:rPr>
              <a:t>100</a:t>
            </a:r>
            <a:r>
              <a:rPr kumimoji="1" lang="ja-JP" altLang="en-US" sz="2400">
                <a:latin typeface="ＭＳ Ｐゴシック" pitchFamily="50" charset="-128"/>
              </a:rPr>
              <a:t>万円以下の罰金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407988" y="5842000"/>
            <a:ext cx="463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ja-JP" altLang="en-US" sz="2400">
                <a:latin typeface="ＭＳ Ｐゴシック" pitchFamily="50" charset="-128"/>
              </a:rPr>
              <a:t>第</a:t>
            </a:r>
            <a:r>
              <a:rPr kumimoji="1" lang="en-US" altLang="ja-JP" sz="2400">
                <a:latin typeface="ＭＳ Ｐゴシック" pitchFamily="50" charset="-128"/>
              </a:rPr>
              <a:t>234</a:t>
            </a:r>
            <a:r>
              <a:rPr kumimoji="1" lang="ja-JP" altLang="en-US" sz="2400">
                <a:latin typeface="ＭＳ Ｐゴシック" pitchFamily="50" charset="-128"/>
              </a:rPr>
              <a:t>条</a:t>
            </a:r>
            <a:r>
              <a:rPr kumimoji="1" lang="en-US" altLang="ja-JP" sz="2400">
                <a:latin typeface="ＭＳ Ｐゴシック" pitchFamily="50" charset="-128"/>
              </a:rPr>
              <a:t>2  </a:t>
            </a:r>
            <a:r>
              <a:rPr kumimoji="1" lang="ja-JP" altLang="en-US" sz="2400">
                <a:latin typeface="ＭＳ Ｐゴシック" pitchFamily="50" charset="-128"/>
              </a:rPr>
              <a:t>電子計算機使用詐欺罪</a:t>
            </a:r>
          </a:p>
        </p:txBody>
      </p:sp>
      <p:sp>
        <p:nvSpPr>
          <p:cNvPr id="129034" name="Text Box 9"/>
          <p:cNvSpPr txBox="1">
            <a:spLocks noChangeArrowheads="1"/>
          </p:cNvSpPr>
          <p:nvPr/>
        </p:nvSpPr>
        <p:spPr bwMode="auto">
          <a:xfrm>
            <a:off x="958850" y="6202363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400">
                <a:latin typeface="ＭＳ Ｐゴシック" pitchFamily="50" charset="-128"/>
              </a:rPr>
              <a:t>10</a:t>
            </a:r>
            <a:r>
              <a:rPr kumimoji="1" lang="ja-JP" altLang="en-US" sz="2400">
                <a:latin typeface="ＭＳ Ｐゴシック" pitchFamily="50" charset="-128"/>
              </a:rPr>
              <a:t>年以下の懲役</a:t>
            </a: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304800" y="381000"/>
            <a:ext cx="16017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kumimoji="1" lang="ja-JP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その他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779463" y="1304925"/>
            <a:ext cx="6169025" cy="519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kumimoji="1" lang="ja-JP" altLang="en-US" sz="2800" b="1">
                <a:solidFill>
                  <a:schemeClr val="bg1"/>
                </a:solidFill>
                <a:latin typeface="Times New Roman" pitchFamily="18" charset="0"/>
              </a:rPr>
              <a:t>法令の遵守とセキュリティへの配慮</a:t>
            </a:r>
          </a:p>
        </p:txBody>
      </p:sp>
      <p:sp>
        <p:nvSpPr>
          <p:cNvPr id="129040" name="Text Box 5"/>
          <p:cNvSpPr txBox="1">
            <a:spLocks noChangeArrowheads="1"/>
          </p:cNvSpPr>
          <p:nvPr/>
        </p:nvSpPr>
        <p:spPr bwMode="auto">
          <a:xfrm>
            <a:off x="1160463" y="1976438"/>
            <a:ext cx="6569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Times New Roman" pitchFamily="18" charset="0"/>
              </a:rPr>
              <a:t>計算機環境上においても</a:t>
            </a:r>
          </a:p>
          <a:p>
            <a:r>
              <a:rPr kumimoji="1" lang="ja-JP" altLang="en-US" sz="2800" b="1">
                <a:solidFill>
                  <a:srgbClr val="FF0000"/>
                </a:solidFill>
                <a:latin typeface="Times New Roman" pitchFamily="18" charset="0"/>
              </a:rPr>
              <a:t>法令を遵守することが当然求められます！</a:t>
            </a: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52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 5"/>
          <p:cNvSpPr txBox="1">
            <a:spLocks noGrp="1"/>
          </p:cNvSpPr>
          <p:nvPr/>
        </p:nvSpPr>
        <p:spPr bwMode="auto">
          <a:xfrm>
            <a:off x="6948264" y="6237312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EF263EB-297A-4068-A6C9-8DD83CE89722}" type="slidenum">
              <a:rPr lang="en-US" altLang="ja-JP"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pPr algn="r"/>
              <a:t>6</a:t>
            </a:fld>
            <a:endParaRPr lang="en-US" altLang="ja-JP" sz="1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24931" name="Text Box 2"/>
          <p:cNvSpPr txBox="1">
            <a:spLocks noChangeArrowheads="1"/>
          </p:cNvSpPr>
          <p:nvPr/>
        </p:nvSpPr>
        <p:spPr bwMode="auto">
          <a:xfrm>
            <a:off x="1187624" y="692696"/>
            <a:ext cx="628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>
                <a:ea typeface="HG丸ｺﾞｼｯｸM-PRO" pitchFamily="50" charset="-128"/>
              </a:rPr>
              <a:t>情報技術や情報科学に関する基礎体力の習得</a:t>
            </a:r>
          </a:p>
        </p:txBody>
      </p:sp>
      <p:sp>
        <p:nvSpPr>
          <p:cNvPr id="124932" name="AutoShape 3"/>
          <p:cNvSpPr>
            <a:spLocks noChangeArrowheads="1"/>
          </p:cNvSpPr>
          <p:nvPr/>
        </p:nvSpPr>
        <p:spPr bwMode="auto">
          <a:xfrm>
            <a:off x="684213" y="4541540"/>
            <a:ext cx="3168650" cy="1079500"/>
          </a:xfrm>
          <a:prstGeom prst="cube">
            <a:avLst>
              <a:gd name="adj" fmla="val 25000"/>
            </a:avLst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情報の原理的事項</a:t>
            </a:r>
          </a:p>
        </p:txBody>
      </p:sp>
      <p:sp>
        <p:nvSpPr>
          <p:cNvPr id="124933" name="AutoShape 4"/>
          <p:cNvSpPr>
            <a:spLocks noChangeArrowheads="1"/>
          </p:cNvSpPr>
          <p:nvPr/>
        </p:nvSpPr>
        <p:spPr bwMode="auto">
          <a:xfrm>
            <a:off x="1308100" y="2453977"/>
            <a:ext cx="671513" cy="235108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情報処理</a:t>
            </a:r>
          </a:p>
        </p:txBody>
      </p:sp>
      <p:sp>
        <p:nvSpPr>
          <p:cNvPr id="124934" name="AutoShape 5"/>
          <p:cNvSpPr>
            <a:spLocks noChangeArrowheads="1"/>
          </p:cNvSpPr>
          <p:nvPr/>
        </p:nvSpPr>
        <p:spPr bwMode="auto">
          <a:xfrm>
            <a:off x="1884363" y="2453977"/>
            <a:ext cx="671512" cy="2351088"/>
          </a:xfrm>
          <a:prstGeom prst="cube">
            <a:avLst>
              <a:gd name="adj" fmla="val 25000"/>
            </a:avLst>
          </a:prstGeom>
          <a:solidFill>
            <a:srgbClr val="8080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情報活用</a:t>
            </a:r>
          </a:p>
        </p:txBody>
      </p:sp>
      <p:sp>
        <p:nvSpPr>
          <p:cNvPr id="124935" name="AutoShape 6"/>
          <p:cNvSpPr>
            <a:spLocks noChangeArrowheads="1"/>
          </p:cNvSpPr>
          <p:nvPr/>
        </p:nvSpPr>
        <p:spPr bwMode="auto">
          <a:xfrm>
            <a:off x="2460625" y="2453977"/>
            <a:ext cx="671513" cy="2351088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情報倫理</a:t>
            </a:r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>
            <a:off x="1331913" y="5765502"/>
            <a:ext cx="6840537" cy="831850"/>
          </a:xfrm>
          <a:prstGeom prst="wedgeRectCallout">
            <a:avLst>
              <a:gd name="adj1" fmla="val -38028"/>
              <a:gd name="adj2" fmla="val -87065"/>
            </a:avLst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ObliqueBottomRight"/>
            <a:lightRig rig="legacyFlat2" dir="t"/>
          </a:scene3d>
          <a:sp3d extrusionH="492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square">
            <a:spAutoFit/>
            <a:flatTx/>
          </a:bodyPr>
          <a:lstStyle/>
          <a:p>
            <a:pPr>
              <a:buFontTx/>
              <a:buChar char="•"/>
            </a:pPr>
            <a:r>
              <a:rPr kumimoji="1" lang="en-US" altLang="ja-JP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kumimoji="1"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計算機やネットワークシステムに関する基礎知識</a:t>
            </a:r>
          </a:p>
          <a:p>
            <a:pPr>
              <a:buFontTx/>
              <a:buChar char="•"/>
            </a:pPr>
            <a:r>
              <a:rPr kumimoji="1"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情報の科学的な理解</a:t>
            </a:r>
          </a:p>
        </p:txBody>
      </p:sp>
      <p:sp>
        <p:nvSpPr>
          <p:cNvPr id="89096" name="AutoShape 8"/>
          <p:cNvSpPr>
            <a:spLocks noChangeArrowheads="1"/>
          </p:cNvSpPr>
          <p:nvPr/>
        </p:nvSpPr>
        <p:spPr bwMode="auto">
          <a:xfrm>
            <a:off x="3779838" y="3749377"/>
            <a:ext cx="4536578" cy="1196975"/>
          </a:xfrm>
          <a:prstGeom prst="wedgeRectCallout">
            <a:avLst>
              <a:gd name="adj1" fmla="val -71250"/>
              <a:gd name="adj2" fmla="val 22009"/>
            </a:avLst>
          </a:prstGeom>
          <a:solidFill>
            <a:srgbClr val="0000FF"/>
          </a:solidFill>
          <a:ln w="9525">
            <a:miter lim="800000"/>
            <a:headEnd/>
            <a:tailEnd/>
          </a:ln>
          <a:scene3d>
            <a:camera prst="legacyObliqueBottomRight"/>
            <a:lightRig rig="legacyFlat2" dir="t"/>
          </a:scene3d>
          <a:sp3d extrusionH="49200" prstMaterial="legacyPlastic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square">
            <a:spAutoFit/>
            <a:flatTx/>
          </a:bodyPr>
          <a:lstStyle/>
          <a:p>
            <a:pPr>
              <a:buFontTx/>
              <a:buChar char="•"/>
            </a:pPr>
            <a:r>
              <a:rPr kumimoji="1" lang="en-US" altLang="ja-JP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kumimoji="1"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ネットワーク社会における倫理</a:t>
            </a:r>
          </a:p>
          <a:p>
            <a:pPr>
              <a:buFontTx/>
              <a:buChar char="•"/>
            </a:pPr>
            <a:r>
              <a:rPr kumimoji="1"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情報関係の法律・知的財産権</a:t>
            </a:r>
          </a:p>
          <a:p>
            <a:pPr>
              <a:buFontTx/>
              <a:buChar char="•"/>
            </a:pPr>
            <a:r>
              <a:rPr kumimoji="1"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kumimoji="1" lang="en-US" altLang="ja-JP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kumimoji="1"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セキュリティに関する知識</a:t>
            </a:r>
            <a:r>
              <a:rPr kumimoji="1" lang="en-US" altLang="ja-JP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</a:p>
        </p:txBody>
      </p:sp>
      <p:sp>
        <p:nvSpPr>
          <p:cNvPr id="89097" name="AutoShape 9"/>
          <p:cNvSpPr>
            <a:spLocks noChangeArrowheads="1"/>
          </p:cNvSpPr>
          <p:nvPr/>
        </p:nvSpPr>
        <p:spPr bwMode="auto">
          <a:xfrm>
            <a:off x="3276600" y="2380952"/>
            <a:ext cx="5576664" cy="831850"/>
          </a:xfrm>
          <a:prstGeom prst="wedgeRectCallout">
            <a:avLst>
              <a:gd name="adj1" fmla="val -71625"/>
              <a:gd name="adj2" fmla="val -3074"/>
            </a:avLst>
          </a:prstGeom>
          <a:solidFill>
            <a:srgbClr val="808000"/>
          </a:solidFill>
          <a:ln w="9525">
            <a:miter lim="800000"/>
            <a:headEnd/>
            <a:tailEnd/>
          </a:ln>
          <a:scene3d>
            <a:camera prst="legacyObliqueBottomRight"/>
            <a:lightRig rig="legacyFlat2" dir="t"/>
          </a:scene3d>
          <a:sp3d extrusionH="49200" prstMaterial="legacyPlastic">
            <a:bevelT w="13500" h="13500" prst="angle"/>
            <a:bevelB w="13500" h="13500" prst="angle"/>
            <a:extrusionClr>
              <a:srgbClr val="808000"/>
            </a:extrusionClr>
          </a:sp3d>
        </p:spPr>
        <p:txBody>
          <a:bodyPr wrap="square">
            <a:spAutoFit/>
            <a:flatTx/>
          </a:bodyPr>
          <a:lstStyle/>
          <a:p>
            <a:pPr>
              <a:buFontTx/>
              <a:buChar char="•"/>
            </a:pPr>
            <a:r>
              <a:rPr kumimoji="1" lang="en-US" altLang="ja-JP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kumimoji="1"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情報の可視化</a:t>
            </a:r>
          </a:p>
          <a:p>
            <a:pPr>
              <a:buFontTx/>
              <a:buChar char="•"/>
            </a:pPr>
            <a:r>
              <a:rPr kumimoji="1"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文書や </a:t>
            </a:r>
            <a:r>
              <a:rPr kumimoji="1" lang="en-US" altLang="ja-JP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Web </a:t>
            </a:r>
            <a:r>
              <a:rPr kumimoji="1"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によるプレゼンテーション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684213" y="1336377"/>
            <a:ext cx="1258887" cy="519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目的</a:t>
            </a:r>
          </a:p>
        </p:txBody>
      </p:sp>
      <p:sp>
        <p:nvSpPr>
          <p:cNvPr id="89099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88"/>
            <a:ext cx="4191000" cy="838201"/>
          </a:xfrm>
        </p:spPr>
        <p:txBody>
          <a:bodyPr lIns="92075" tIns="46038" rIns="92075" bIns="46038" anchor="ctr"/>
          <a:lstStyle/>
          <a:p>
            <a:r>
              <a:rPr lang="ja-JP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情報基礎 </a:t>
            </a:r>
            <a:r>
              <a:rPr lang="en-US" altLang="ja-JP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A </a:t>
            </a:r>
            <a:r>
              <a:rPr lang="ja-JP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講義概要</a:t>
            </a:r>
          </a:p>
        </p:txBody>
      </p:sp>
      <p:sp>
        <p:nvSpPr>
          <p:cNvPr id="89101" name="AutoShape 13"/>
          <p:cNvSpPr>
            <a:spLocks noChangeArrowheads="1"/>
          </p:cNvSpPr>
          <p:nvPr/>
        </p:nvSpPr>
        <p:spPr bwMode="auto">
          <a:xfrm>
            <a:off x="2195513" y="1137940"/>
            <a:ext cx="4032671" cy="831850"/>
          </a:xfrm>
          <a:prstGeom prst="wedgeRectCallout">
            <a:avLst>
              <a:gd name="adj1" fmla="val -65931"/>
              <a:gd name="adj2" fmla="val 134556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BottomRight"/>
            <a:lightRig rig="legacyFlat2" dir="t"/>
          </a:scene3d>
          <a:sp3d extrusionH="49200" prstMaterial="legacyPlastic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square">
            <a:spAutoFit/>
            <a:flatTx/>
          </a:bodyPr>
          <a:lstStyle/>
          <a:p>
            <a:pPr>
              <a:buFontTx/>
              <a:buChar char="•"/>
            </a:pPr>
            <a:r>
              <a:rPr kumimoji="1" lang="en-US" altLang="ja-JP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kumimoji="1"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問題解決の技術</a:t>
            </a:r>
          </a:p>
          <a:p>
            <a:pPr>
              <a:buFontTx/>
              <a:buChar char="•"/>
            </a:pPr>
            <a:r>
              <a:rPr kumimoji="1"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数学的な解決方法の構築</a:t>
            </a: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6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 animBg="1"/>
      <p:bldP spid="89096" grpId="0" animBg="1"/>
      <p:bldP spid="89097" grpId="0" animBg="1"/>
      <p:bldP spid="89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476672"/>
            <a:ext cx="7543800" cy="1295400"/>
          </a:xfrm>
        </p:spPr>
        <p:txBody>
          <a:bodyPr anchor="ctr"/>
          <a:lstStyle/>
          <a:p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情報基礎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で学ぶ事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916113"/>
            <a:ext cx="8317234" cy="4565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900" dirty="0"/>
              <a:t>情報社会を支える科学技術についての</a:t>
            </a:r>
            <a:r>
              <a:rPr lang="ja-JP" altLang="en-US" sz="2900" dirty="0">
                <a:solidFill>
                  <a:srgbClr val="FF0000"/>
                </a:solidFill>
              </a:rPr>
              <a:t>教養知識</a:t>
            </a:r>
            <a:endParaRPr lang="ja-JP" altLang="en-US" sz="2900" dirty="0"/>
          </a:p>
          <a:p>
            <a:pPr>
              <a:lnSpc>
                <a:spcPct val="90000"/>
              </a:lnSpc>
            </a:pPr>
            <a:r>
              <a:rPr lang="ja-JP" altLang="en-US" sz="2900" dirty="0"/>
              <a:t>コンピュータに関する基礎技術である文書作成やプログラミングの</a:t>
            </a:r>
            <a:r>
              <a:rPr lang="ja-JP" altLang="en-US" sz="2900" dirty="0">
                <a:solidFill>
                  <a:srgbClr val="FF0000"/>
                </a:solidFill>
              </a:rPr>
              <a:t>実習</a:t>
            </a:r>
          </a:p>
          <a:p>
            <a:pPr>
              <a:lnSpc>
                <a:spcPct val="90000"/>
              </a:lnSpc>
            </a:pPr>
            <a:r>
              <a:rPr lang="ja-JP" altLang="en-US" sz="2900" dirty="0"/>
              <a:t>情報の取得、利用、提示</a:t>
            </a:r>
            <a:r>
              <a:rPr lang="en-US" altLang="ja-JP" sz="2900" dirty="0"/>
              <a:t>(</a:t>
            </a:r>
            <a:r>
              <a:rPr lang="ja-JP" altLang="en-US" sz="2900" dirty="0"/>
              <a:t>インターネット）</a:t>
            </a:r>
          </a:p>
          <a:p>
            <a:pPr>
              <a:lnSpc>
                <a:spcPct val="90000"/>
              </a:lnSpc>
            </a:pPr>
            <a:r>
              <a:rPr lang="ja-JP" altLang="en-US" sz="2900" dirty="0"/>
              <a:t>情報社会の</a:t>
            </a:r>
            <a:r>
              <a:rPr lang="ja-JP" altLang="en-US" sz="2900" dirty="0">
                <a:solidFill>
                  <a:srgbClr val="FF0000"/>
                </a:solidFill>
              </a:rPr>
              <a:t>マナーの習得</a:t>
            </a:r>
          </a:p>
          <a:p>
            <a:pPr>
              <a:lnSpc>
                <a:spcPct val="90000"/>
              </a:lnSpc>
            </a:pPr>
            <a:r>
              <a:rPr lang="ja-JP" altLang="en-US" sz="2900" dirty="0"/>
              <a:t>上記を学ぶために最低限の計算機の利用法を習得する　　</a:t>
            </a:r>
            <a:r>
              <a:rPr lang="en-US" altLang="ja-JP" sz="2900" dirty="0"/>
              <a:t>(</a:t>
            </a:r>
            <a:r>
              <a:rPr lang="ja-JP" altLang="en-US" sz="2900" dirty="0"/>
              <a:t>本日のテーマ）　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7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講義予定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719263"/>
            <a:ext cx="8507288" cy="3725961"/>
          </a:xfrm>
        </p:spPr>
        <p:txBody>
          <a:bodyPr/>
          <a:lstStyle/>
          <a:p>
            <a:r>
              <a:rPr kumimoji="1" lang="ja-JP" altLang="en-US" dirty="0" smtClean="0"/>
              <a:t>システム利用説明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今回）</a:t>
            </a:r>
            <a:endParaRPr kumimoji="1" lang="en-US" altLang="ja-JP" dirty="0" smtClean="0"/>
          </a:p>
          <a:p>
            <a:r>
              <a:rPr lang="ja-JP" altLang="en-US" dirty="0" smtClean="0"/>
              <a:t>情報の歴史と基礎　</a:t>
            </a:r>
            <a:r>
              <a:rPr lang="en-US" altLang="ja-JP" dirty="0" smtClean="0"/>
              <a:t>(</a:t>
            </a:r>
            <a:r>
              <a:rPr lang="ja-JP" altLang="en-US" dirty="0"/>
              <a:t>１</a:t>
            </a:r>
            <a:r>
              <a:rPr lang="ja-JP" altLang="en-US" dirty="0" smtClean="0"/>
              <a:t>回）</a:t>
            </a:r>
            <a:endParaRPr lang="en-US" altLang="ja-JP" dirty="0" smtClean="0"/>
          </a:p>
          <a:p>
            <a:r>
              <a:rPr kumimoji="1" lang="ja-JP" altLang="en-US" dirty="0" smtClean="0"/>
              <a:t>情報倫理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情報倫理に関するレポート作成</a:t>
            </a:r>
            <a:r>
              <a:rPr lang="en-US" altLang="ja-JP" dirty="0" smtClean="0"/>
              <a:t>(</a:t>
            </a:r>
            <a:r>
              <a:rPr lang="ja-JP" altLang="en-US" dirty="0" smtClean="0"/>
              <a:t>文書作成演習含む）</a:t>
            </a:r>
            <a:endParaRPr kumimoji="1" lang="en-US" altLang="ja-JP" dirty="0" smtClean="0"/>
          </a:p>
          <a:p>
            <a:r>
              <a:rPr lang="en-US" altLang="ja-JP" dirty="0" smtClean="0"/>
              <a:t>EXCEL</a:t>
            </a:r>
            <a:r>
              <a:rPr lang="ja-JP" altLang="en-US" dirty="0" smtClean="0"/>
              <a:t>を使った表計算ソフト演習</a:t>
            </a:r>
            <a:endParaRPr lang="en-US" altLang="ja-JP" dirty="0" smtClean="0"/>
          </a:p>
          <a:p>
            <a:r>
              <a:rPr lang="ja-JP" altLang="en-US" dirty="0"/>
              <a:t>情報科学への招待：アルゴリズムと問題</a:t>
            </a:r>
            <a:r>
              <a:rPr lang="ja-JP" altLang="en-US" dirty="0" smtClean="0"/>
              <a:t>解決</a:t>
            </a:r>
            <a:endParaRPr lang="en-US" altLang="ja-JP" dirty="0" smtClean="0"/>
          </a:p>
          <a:p>
            <a:r>
              <a:rPr kumimoji="1" lang="en-US" altLang="ja-JP" dirty="0" smtClean="0"/>
              <a:t>EXCEL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VBA</a:t>
            </a:r>
            <a:r>
              <a:rPr kumimoji="1" lang="ja-JP" altLang="en-US" dirty="0" smtClean="0"/>
              <a:t>を用いたプログラミングとデータ統計</a:t>
            </a:r>
            <a:endParaRPr kumimoji="1"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743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543800" cy="714474"/>
          </a:xfrm>
        </p:spPr>
        <p:txBody>
          <a:bodyPr/>
          <a:lstStyle/>
          <a:p>
            <a:r>
              <a:rPr kumimoji="1" lang="ja-JP" altLang="en-US" dirty="0" smtClean="0"/>
              <a:t>成績評価</a:t>
            </a:r>
            <a:r>
              <a:rPr lang="ja-JP" altLang="en-US" dirty="0"/>
              <a:t>について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5112568"/>
          </a:xfrm>
          <a:solidFill>
            <a:schemeClr val="bg1"/>
          </a:solidFill>
        </p:spPr>
        <p:txBody>
          <a:bodyPr/>
          <a:lstStyle/>
          <a:p>
            <a:r>
              <a:rPr lang="ja-JP" altLang="en-US" sz="2400" dirty="0" smtClean="0"/>
              <a:t>実習が主体の講義</a:t>
            </a:r>
            <a:r>
              <a:rPr lang="ja-JP" altLang="en-US" sz="2400" dirty="0"/>
              <a:t>のため</a:t>
            </a:r>
            <a:r>
              <a:rPr lang="ja-JP" altLang="en-US" sz="2400" dirty="0" smtClean="0"/>
              <a:t>毎回の授業に必ず出席し，出されたレポートを毎回提出することが基本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成績評価</a:t>
            </a:r>
            <a:endParaRPr kumimoji="1" lang="en-US" altLang="ja-JP" sz="2400" dirty="0" smtClean="0"/>
          </a:p>
          <a:p>
            <a:pPr lvl="1"/>
            <a:r>
              <a:rPr kumimoji="1" lang="ja-JP" altLang="en-US" sz="2000" dirty="0" smtClean="0"/>
              <a:t>レポートと出席状況</a:t>
            </a:r>
            <a:endParaRPr kumimoji="1" lang="en-US" altLang="ja-JP" sz="2000" dirty="0" smtClean="0"/>
          </a:p>
          <a:p>
            <a:pPr lvl="1"/>
            <a:r>
              <a:rPr kumimoji="1" lang="ja-JP" altLang="en-US" sz="2000" dirty="0" smtClean="0"/>
              <a:t>レポート提出について</a:t>
            </a:r>
            <a:endParaRPr kumimoji="1" lang="en-US" altLang="ja-JP" sz="2000" dirty="0" smtClean="0"/>
          </a:p>
          <a:p>
            <a:pPr lvl="2"/>
            <a:r>
              <a:rPr lang="ja-JP" altLang="en-US" sz="1800" dirty="0" smtClean="0"/>
              <a:t>締切厳守</a:t>
            </a:r>
            <a:endParaRPr lang="en-US" altLang="ja-JP" sz="1800" dirty="0" smtClean="0"/>
          </a:p>
          <a:p>
            <a:pPr lvl="2"/>
            <a:r>
              <a:rPr lang="ja-JP" altLang="en-US" sz="1800" dirty="0" smtClean="0"/>
              <a:t>未提出</a:t>
            </a:r>
            <a:r>
              <a:rPr lang="ja-JP" altLang="en-US" sz="1800" dirty="0"/>
              <a:t>レポート</a:t>
            </a:r>
            <a:r>
              <a:rPr lang="ja-JP" altLang="en-US" sz="1800" dirty="0" smtClean="0"/>
              <a:t>は減点する</a:t>
            </a:r>
            <a:endParaRPr lang="en-US" altLang="ja-JP" sz="1800" dirty="0" smtClean="0"/>
          </a:p>
          <a:p>
            <a:pPr lvl="2"/>
            <a:r>
              <a:rPr kumimoji="1" lang="ja-JP" altLang="en-US" sz="1800" dirty="0" smtClean="0">
                <a:solidFill>
                  <a:srgbClr val="FF0000"/>
                </a:solidFill>
              </a:rPr>
              <a:t>レポート未提出が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3</a:t>
            </a:r>
            <a:r>
              <a:rPr lang="ja-JP" altLang="en-US" sz="1800" dirty="0" smtClean="0">
                <a:solidFill>
                  <a:srgbClr val="FF0000"/>
                </a:solidFill>
              </a:rPr>
              <a:t>回以上の場合は原則として単位不可</a:t>
            </a:r>
            <a:r>
              <a:rPr lang="ja-JP" altLang="en-US" sz="1800" dirty="0" smtClean="0"/>
              <a:t>とする</a:t>
            </a:r>
            <a:endParaRPr lang="en-US" altLang="ja-JP" sz="1800" dirty="0" smtClean="0"/>
          </a:p>
          <a:p>
            <a:pPr lvl="2"/>
            <a:r>
              <a:rPr kumimoji="1" lang="ja-JP" altLang="en-US" sz="1800" dirty="0"/>
              <a:t>特別</a:t>
            </a:r>
            <a:r>
              <a:rPr kumimoji="1" lang="ja-JP" altLang="en-US" sz="1800" dirty="0" smtClean="0"/>
              <a:t>な事情が</a:t>
            </a:r>
            <a:r>
              <a:rPr kumimoji="1" lang="ja-JP" altLang="en-US" sz="1800" dirty="0"/>
              <a:t>ある場合</a:t>
            </a:r>
            <a:r>
              <a:rPr kumimoji="1" lang="ja-JP" altLang="en-US" sz="1800" dirty="0" smtClean="0"/>
              <a:t>は相談すること</a:t>
            </a:r>
            <a:endParaRPr kumimoji="1" lang="en-US" altLang="ja-JP" sz="1800" dirty="0" smtClean="0"/>
          </a:p>
          <a:p>
            <a:pPr lvl="1"/>
            <a:r>
              <a:rPr kumimoji="1" lang="ja-JP" altLang="en-US" sz="2000" dirty="0" smtClean="0"/>
              <a:t>出席について</a:t>
            </a:r>
            <a:endParaRPr kumimoji="1" lang="en-US" altLang="ja-JP" sz="2000" dirty="0" smtClean="0"/>
          </a:p>
          <a:p>
            <a:pPr lvl="2"/>
            <a:r>
              <a:rPr lang="en-US" altLang="ja-JP" sz="1800" dirty="0">
                <a:solidFill>
                  <a:srgbClr val="FF0000"/>
                </a:solidFill>
              </a:rPr>
              <a:t>3</a:t>
            </a:r>
            <a:r>
              <a:rPr lang="ja-JP" altLang="en-US" sz="1800" dirty="0" smtClean="0">
                <a:solidFill>
                  <a:srgbClr val="FF0000"/>
                </a:solidFill>
              </a:rPr>
              <a:t>回以上欠席の場合は原則として単位不可</a:t>
            </a:r>
            <a:r>
              <a:rPr lang="ja-JP" altLang="en-US" sz="1800" dirty="0" smtClean="0"/>
              <a:t>とする</a:t>
            </a:r>
            <a:endParaRPr lang="en-US" altLang="ja-JP" sz="1800" dirty="0" smtClean="0"/>
          </a:p>
          <a:p>
            <a:pPr lvl="3"/>
            <a:r>
              <a:rPr lang="en-US" altLang="ja-JP" sz="1400" dirty="0" smtClean="0"/>
              <a:t>2</a:t>
            </a:r>
            <a:r>
              <a:rPr lang="ja-JP" altLang="en-US" sz="1400" dirty="0" smtClean="0"/>
              <a:t>回まで欠席しても良いとの意味ではないので注意</a:t>
            </a:r>
            <a:endParaRPr lang="en-US" altLang="ja-JP" sz="1400" dirty="0" smtClean="0"/>
          </a:p>
          <a:p>
            <a:pPr lvl="2"/>
            <a:r>
              <a:rPr lang="ja-JP" altLang="en-US" sz="1800" dirty="0" smtClean="0"/>
              <a:t>病欠</a:t>
            </a:r>
            <a:r>
              <a:rPr lang="ja-JP" altLang="en-US" sz="1800" dirty="0"/>
              <a:t>の場合</a:t>
            </a:r>
            <a:r>
              <a:rPr lang="ja-JP" altLang="en-US" sz="1800" dirty="0" smtClean="0"/>
              <a:t>は証明する書類を持参の上、必ず相談すること</a:t>
            </a:r>
            <a:endParaRPr lang="en-US" altLang="ja-JP" sz="1800" dirty="0" smtClean="0"/>
          </a:p>
          <a:p>
            <a:pPr lvl="2"/>
            <a:r>
              <a:rPr kumimoji="1" lang="ja-JP" altLang="en-US" sz="1800" dirty="0" smtClean="0"/>
              <a:t>部活等による公欠の場合証明する事前に持参の上、必ず事前に相談すること</a:t>
            </a:r>
            <a:endParaRPr kumimoji="1" lang="ja-JP" altLang="en-US" sz="18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A47E-F1E4-4EBA-9038-F2DF13F238A4}" type="slidenum">
              <a:rPr lang="en-US" altLang="ja-JP" smtClean="0"/>
              <a:pPr/>
              <a:t>9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oManyFilesDesignTemplate_TP01159441">
  <a:themeElements>
    <a:clrScheme name="TooManyFilesDesignTemplate_TP0115944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oManyFilesDesignTemplate_TP0115944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TooManyFilesDesignTemplate_TP0115944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oManyFilesDesignTemplate_TP0115944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oManyFilesDesignTemplate_TP0115944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oManyFilesDesignTemplate_TP0115944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oManyFilesDesignTemplate_TP0115944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oManyFilesDesignTemplate_TP0115944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ManyFilesDesignTemplate_TP0115944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ManyFilesDesignTemplate_TP0115944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ManyFilesDesignTemplate_TP0115944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ManyFilesDesignTemplate_TP0115944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ManyFilesDesignTemplate_TP0115944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ManyFilesDesignTemplate_TP0115944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ckingClockDesignTemplate_TP01159442">
  <a:themeElements>
    <a:clrScheme name="TickingClockDesignTemplate_TP0115944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ckingClockDesignTemplate_TP0115944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TickingClockDesignTemplate_TP0115944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ClockDesignTemplate_TP0115944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ClockDesignTemplate_TP0115944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ClockDesignTemplate_TP0115944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ClockDesignTemplate_TP0115944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ClockDesignTemplate_TP0115944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ClockDesignTemplate_TP0115944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ClockDesignTemplate_TP0115944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ClockDesignTemplate_TP0115944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ClockDesignTemplate_TP0115944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ClockDesignTemplate_TP0115944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ClockDesignTemplate_TP0115944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etwo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6390</TotalTime>
  <Words>2236</Words>
  <Application>Microsoft Office PowerPoint</Application>
  <PresentationFormat>画面に合わせる (4:3)</PresentationFormat>
  <Paragraphs>599</Paragraphs>
  <Slides>52</Slides>
  <Notes>14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71" baseType="lpstr">
      <vt:lpstr>Arial Unicode MS</vt:lpstr>
      <vt:lpstr>HGP創英角ｺﾞｼｯｸUB</vt:lpstr>
      <vt:lpstr>HG丸ｺﾞｼｯｸM-PRO</vt:lpstr>
      <vt:lpstr>ＭＳ Ｐゴシック</vt:lpstr>
      <vt:lpstr>ＭＳ Ｐ明朝</vt:lpstr>
      <vt:lpstr>ヒラギノ角ゴ ProN W3</vt:lpstr>
      <vt:lpstr>メイリオ</vt:lpstr>
      <vt:lpstr>Arial</vt:lpstr>
      <vt:lpstr>Calibri</vt:lpstr>
      <vt:lpstr>Tahoma</vt:lpstr>
      <vt:lpstr>Times New Roman</vt:lpstr>
      <vt:lpstr>Trebuchet MS</vt:lpstr>
      <vt:lpstr>Verdana</vt:lpstr>
      <vt:lpstr>Wingdings</vt:lpstr>
      <vt:lpstr>TooManyFilesDesignTemplate_TP01159441</vt:lpstr>
      <vt:lpstr>TickingClockDesignTemplate_TP01159442</vt:lpstr>
      <vt:lpstr>Network</vt:lpstr>
      <vt:lpstr>Office ​​テーマ</vt:lpstr>
      <vt:lpstr>Image</vt:lpstr>
      <vt:lpstr>情報基礎A　　 第1回</vt:lpstr>
      <vt:lpstr>スタッフ</vt:lpstr>
      <vt:lpstr>スタッフ続き</vt:lpstr>
      <vt:lpstr>参考書と資料</vt:lpstr>
      <vt:lpstr>情報基礎Aの目的・目標</vt:lpstr>
      <vt:lpstr>情報基礎 A 講義概要</vt:lpstr>
      <vt:lpstr>情報基礎Aで学ぶ事</vt:lpstr>
      <vt:lpstr>　　講義予定</vt:lpstr>
      <vt:lpstr>成績評価について</vt:lpstr>
      <vt:lpstr>情報教育システムについて</vt:lpstr>
      <vt:lpstr>学内の計算機の利用</vt:lpstr>
      <vt:lpstr>PowerPoint プレゼンテーション</vt:lpstr>
      <vt:lpstr>PowerPoint プレゼンテーション</vt:lpstr>
      <vt:lpstr>ログインとログアウト</vt:lpstr>
      <vt:lpstr>ログイン(login)　</vt:lpstr>
      <vt:lpstr>PowerPoint プレゼンテーション</vt:lpstr>
      <vt:lpstr>ログアウト（logout）　：Windows</vt:lpstr>
      <vt:lpstr>ログアウト（logout）　：Linux</vt:lpstr>
      <vt:lpstr>ユーザ認証</vt:lpstr>
      <vt:lpstr>ICL演習室　ユーザIDと初期パスワード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共通パスワード変更</vt:lpstr>
      <vt:lpstr>共通パスワード初期値の変更</vt:lpstr>
      <vt:lpstr>共通パスワード変更</vt:lpstr>
      <vt:lpstr>共通パスワードの変更</vt:lpstr>
      <vt:lpstr>共通パスワードの変更</vt:lpstr>
      <vt:lpstr>共通パスワードの変更</vt:lpstr>
      <vt:lpstr>パスワード変更</vt:lpstr>
      <vt:lpstr>パスワード変更</vt:lpstr>
      <vt:lpstr>パスワード管理について</vt:lpstr>
      <vt:lpstr>SRP</vt:lpstr>
      <vt:lpstr>SRP（Secure Reverse Proxy）とは？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SRP認証の流れ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その他</vt:lpstr>
      <vt:lpstr>マルチメディア教育研究棟　 １階平面図</vt:lpstr>
      <vt:lpstr>実習室利用について</vt:lpstr>
      <vt:lpstr>その他</vt:lpstr>
      <vt:lpstr>PowerPoint プレゼンテーション</vt:lpstr>
    </vt:vector>
  </TitlesOfParts>
  <Company>GSIS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情報基礎A　　 第1回</dc:title>
  <dc:creator>Jinhee</dc:creator>
  <cp:lastModifiedBy>徳山豪</cp:lastModifiedBy>
  <cp:revision>59</cp:revision>
  <cp:lastPrinted>2015-04-13T09:06:17Z</cp:lastPrinted>
  <dcterms:created xsi:type="dcterms:W3CDTF">2010-04-11T06:36:35Z</dcterms:created>
  <dcterms:modified xsi:type="dcterms:W3CDTF">2015-04-13T09:06:51Z</dcterms:modified>
</cp:coreProperties>
</file>