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ja-JP"/>
    </a:defPPr>
    <a:lvl1pPr marL="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スタイル/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テーマ 1 - アクセント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テーマ 2 - アクセント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5758FB7-9AC5-4552-8A53-C91805E547FA}" styleName="テーマ 1 - アクセント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テーマ 1 - アクセント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27F97BB-C833-4FB7-BDE5-3F7075034690}" styleName="テーマ 2 - アクセント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テーマ 2 - アクセント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テーマ 2 - アクセント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D7B26C5-4107-4FEC-AEDC-1716B250A1EF}" styleName="淡色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1" d="100"/>
          <a:sy n="91" d="100"/>
        </p:scale>
        <p:origin x="-136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printerSettings" Target="printerSettings/printerSettings1.bin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 smtClean="0"/>
              <a:t>マスタ サブタイトルの書式設定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7FE44-1EC0-C843-ACB7-F7F9E0C4A8CA}" type="datetimeFigureOut">
              <a:rPr lang="ja-JP" altLang="en-US" smtClean="0"/>
              <a:t>12/10/10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472E1-D694-C34D-91EB-EA47D383E3FB}" type="slidenum">
              <a:rPr lang="ja-JP" altLang="en-US" smtClean="0"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7FE44-1EC0-C843-ACB7-F7F9E0C4A8CA}" type="datetimeFigureOut">
              <a:rPr lang="ja-JP" altLang="en-US" smtClean="0"/>
              <a:t>12/10/10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472E1-D694-C34D-91EB-EA47D383E3FB}" type="slidenum">
              <a:rPr lang="ja-JP" altLang="en-US" smtClean="0"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7FE44-1EC0-C843-ACB7-F7F9E0C4A8CA}" type="datetimeFigureOut">
              <a:rPr lang="ja-JP" altLang="en-US" smtClean="0"/>
              <a:t>12/10/10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472E1-D694-C34D-91EB-EA47D383E3FB}" type="slidenum">
              <a:rPr lang="ja-JP" altLang="en-US" smtClean="0"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7FE44-1EC0-C843-ACB7-F7F9E0C4A8CA}" type="datetimeFigureOut">
              <a:rPr lang="ja-JP" altLang="en-US" smtClean="0"/>
              <a:t>12/10/10</a:t>
            </a:fld>
            <a:endParaRPr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472E1-D694-C34D-91EB-EA47D383E3FB}" type="slidenum">
              <a:rPr lang="ja-JP" altLang="en-US" smtClean="0"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7FE44-1EC0-C843-ACB7-F7F9E0C4A8CA}" type="datetimeFigureOut">
              <a:rPr lang="ja-JP" altLang="en-US" smtClean="0"/>
              <a:t>12/10/10</a:t>
            </a:fld>
            <a:endParaRPr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472E1-D694-C34D-91EB-EA47D383E3FB}" type="slidenum">
              <a:rPr lang="ja-JP" altLang="en-US" smtClean="0"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7FE44-1EC0-C843-ACB7-F7F9E0C4A8CA}" type="datetimeFigureOut">
              <a:rPr lang="ja-JP" altLang="en-US" smtClean="0"/>
              <a:t>12/10/10</a:t>
            </a:fld>
            <a:endParaRPr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472E1-D694-C34D-91EB-EA47D383E3FB}" type="slidenum">
              <a:rPr lang="ja-JP" altLang="en-US" smtClean="0"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7FE44-1EC0-C843-ACB7-F7F9E0C4A8CA}" type="datetimeFigureOut">
              <a:rPr lang="ja-JP" altLang="en-US" smtClean="0"/>
              <a:t>12/10/10</a:t>
            </a:fld>
            <a:endParaRPr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472E1-D694-C34D-91EB-EA47D383E3FB}" type="slidenum">
              <a:rPr lang="ja-JP" altLang="en-US" smtClean="0"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7FE44-1EC0-C843-ACB7-F7F9E0C4A8CA}" type="datetimeFigureOut">
              <a:rPr lang="ja-JP" altLang="en-US" smtClean="0"/>
              <a:t>12/10/10</a:t>
            </a:fld>
            <a:endParaRPr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472E1-D694-C34D-91EB-EA47D383E3FB}" type="slidenum">
              <a:rPr lang="ja-JP" altLang="en-US" smtClean="0"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と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7FE44-1EC0-C843-ACB7-F7F9E0C4A8CA}" type="datetimeFigureOut">
              <a:rPr lang="ja-JP" altLang="en-US" smtClean="0"/>
              <a:t>12/10/10</a:t>
            </a:fld>
            <a:endParaRPr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472E1-D694-C34D-91EB-EA47D383E3FB}" type="slidenum">
              <a:rPr lang="ja-JP" altLang="en-US" smtClean="0"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7FE44-1EC0-C843-ACB7-F7F9E0C4A8CA}" type="datetimeFigureOut">
              <a:rPr lang="ja-JP" altLang="en-US" smtClean="0"/>
              <a:t>12/10/10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472E1-D694-C34D-91EB-EA47D383E3FB}" type="slidenum">
              <a:rPr lang="ja-JP" altLang="en-US" smtClean="0"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/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7FE44-1EC0-C843-ACB7-F7F9E0C4A8CA}" type="datetimeFigureOut">
              <a:rPr lang="ja-JP" altLang="en-US" smtClean="0"/>
              <a:t>12/10/10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472E1-D694-C34D-91EB-EA47D383E3FB}" type="slidenum">
              <a:rPr lang="ja-JP" altLang="en-US" smtClean="0"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17FE44-1EC0-C843-ACB7-F7F9E0C4A8CA}" type="datetimeFigureOut">
              <a:rPr lang="ja-JP" altLang="en-US" smtClean="0"/>
              <a:t>12/10/10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6472E1-D694-C34D-91EB-EA47D383E3FB}" type="slidenum">
              <a:rPr lang="ja-JP" altLang="en-US" smtClean="0"/>
              <a:t>‹#›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4" Type="http://schemas.openxmlformats.org/officeDocument/2006/relationships/image" Target="../media/image4.gif"/><Relationship Id="rId5" Type="http://schemas.openxmlformats.org/officeDocument/2006/relationships/image" Target="../media/image5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gif"/><Relationship Id="rId3" Type="http://schemas.openxmlformats.org/officeDocument/2006/relationships/image" Target="../media/image7.gi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gif"/><Relationship Id="rId3" Type="http://schemas.openxmlformats.org/officeDocument/2006/relationships/image" Target="../media/image9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4" Type="http://schemas.openxmlformats.org/officeDocument/2006/relationships/image" Target="../media/image12.gif"/><Relationship Id="rId5" Type="http://schemas.openxmlformats.org/officeDocument/2006/relationships/image" Target="../media/image13.gi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gi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1411045"/>
            <a:ext cx="5217006" cy="2189405"/>
          </a:xfrm>
        </p:spPr>
        <p:txBody>
          <a:bodyPr>
            <a:normAutofit/>
          </a:bodyPr>
          <a:lstStyle/>
          <a:p>
            <a:r>
              <a:rPr lang="en-US" altLang="ja-JP" dirty="0" smtClean="0"/>
              <a:t>Jean </a:t>
            </a:r>
            <a:r>
              <a:rPr lang="en-US" altLang="ja-JP" dirty="0" err="1" smtClean="0"/>
              <a:t>Baptiste</a:t>
            </a:r>
            <a:r>
              <a:rPr lang="en-US" altLang="ja-JP" dirty="0" smtClean="0"/>
              <a:t> Joseph Fourier</a:t>
            </a:r>
            <a:br>
              <a:rPr lang="en-US" altLang="ja-JP" dirty="0" smtClean="0"/>
            </a:br>
            <a:r>
              <a:rPr lang="ja-JP" altLang="en-US" dirty="0" smtClean="0"/>
              <a:t>ジョゼフ・フーリエ</a:t>
            </a:r>
            <a:endParaRPr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4233135"/>
            <a:ext cx="6400800" cy="1752600"/>
          </a:xfrm>
        </p:spPr>
        <p:txBody>
          <a:bodyPr/>
          <a:lstStyle/>
          <a:p>
            <a:r>
              <a:rPr lang="ja-JP" altLang="en-US" dirty="0" smtClean="0"/>
              <a:t>情報科学科</a:t>
            </a:r>
            <a:r>
              <a:rPr lang="en-US" altLang="ja-JP" dirty="0" smtClean="0"/>
              <a:t>1234</a:t>
            </a:r>
          </a:p>
          <a:p>
            <a:r>
              <a:rPr lang="ja-JP" altLang="en-US" dirty="0" smtClean="0"/>
              <a:t>西谷滋人</a:t>
            </a:r>
            <a:endParaRPr lang="en-US" altLang="ja-JP" dirty="0" smtClean="0"/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2806" y="530225"/>
            <a:ext cx="2794000" cy="3200400"/>
          </a:xfrm>
          <a:prstGeom prst="rect">
            <a:avLst/>
          </a:prstGeom>
        </p:spPr>
      </p:pic>
      <p:sp>
        <p:nvSpPr>
          <p:cNvPr id="5" name="テキスト ボックス 4"/>
          <p:cNvSpPr txBox="1"/>
          <p:nvPr/>
        </p:nvSpPr>
        <p:spPr>
          <a:xfrm>
            <a:off x="3857057" y="6349049"/>
            <a:ext cx="48397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/>
              <a:t>http://</a:t>
            </a:r>
            <a:r>
              <a:rPr lang="en-US" altLang="ja-JP" dirty="0" err="1"/>
              <a:t>ja.wikipedia.org</a:t>
            </a:r>
            <a:r>
              <a:rPr lang="en-US" altLang="ja-JP" dirty="0"/>
              <a:t>/wiki/</a:t>
            </a:r>
            <a:r>
              <a:rPr lang="ja-JP" altLang="en-US" dirty="0"/>
              <a:t>ファイル</a:t>
            </a:r>
            <a:r>
              <a:rPr lang="en-US" altLang="ja-JP" dirty="0"/>
              <a:t>:Fourier2.jpg</a:t>
            </a:r>
            <a:endParaRPr kumimoji="1" lang="ja-JP" alt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生涯</a:t>
            </a:r>
            <a:endParaRPr lang="ja-JP" altLang="en-US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4006950" y="6336833"/>
            <a:ext cx="4679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http://</a:t>
            </a:r>
            <a:r>
              <a:rPr lang="en-US" altLang="ja-JP" dirty="0" err="1"/>
              <a:t>ja.wikipedia.org</a:t>
            </a:r>
            <a:r>
              <a:rPr lang="en-US" altLang="ja-JP" dirty="0"/>
              <a:t>/wiki/</a:t>
            </a:r>
            <a:r>
              <a:rPr lang="ja-JP" altLang="en-US" dirty="0"/>
              <a:t>ジョゼフ・フーリエ</a:t>
            </a:r>
            <a:endParaRPr kumimoji="1" lang="ja-JP" altLang="en-US" dirty="0"/>
          </a:p>
        </p:txBody>
      </p:sp>
      <p:graphicFrame>
        <p:nvGraphicFramePr>
          <p:cNvPr id="7" name="表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6415965"/>
              </p:ext>
            </p:extLst>
          </p:nvPr>
        </p:nvGraphicFramePr>
        <p:xfrm>
          <a:off x="457200" y="1417636"/>
          <a:ext cx="8474550" cy="4808755"/>
        </p:xfrm>
        <a:graphic>
          <a:graphicData uri="http://schemas.openxmlformats.org/drawingml/2006/table">
            <a:tbl>
              <a:tblPr bandRow="1">
                <a:tableStyleId>{08FB837D-C827-4EFA-A057-4D05807E0F7C}</a:tableStyleId>
              </a:tblPr>
              <a:tblGrid>
                <a:gridCol w="1641140"/>
                <a:gridCol w="6833410"/>
              </a:tblGrid>
              <a:tr h="686965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1768</a:t>
                      </a:r>
                      <a:r>
                        <a:rPr kumimoji="1" lang="ja-JP" altLang="en-US" dirty="0" smtClean="0"/>
                        <a:t>年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仕立屋の息子，</a:t>
                      </a:r>
                      <a:r>
                        <a:rPr kumimoji="1" lang="en-US" altLang="ja-JP" dirty="0" smtClean="0"/>
                        <a:t>8</a:t>
                      </a:r>
                      <a:r>
                        <a:rPr kumimoji="1" lang="ja-JP" altLang="en-US" dirty="0" smtClean="0"/>
                        <a:t>歳で孤児，ベネディクト派の僧侶に．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686965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1789</a:t>
                      </a:r>
                      <a:r>
                        <a:rPr kumimoji="1" lang="ja-JP" altLang="en-US" dirty="0" smtClean="0"/>
                        <a:t>年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20</a:t>
                      </a:r>
                      <a:r>
                        <a:rPr kumimoji="1" lang="ja-JP" altLang="en-US" dirty="0" smtClean="0"/>
                        <a:t>歳で方程式の論文，そこで革命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686965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1798</a:t>
                      </a:r>
                      <a:r>
                        <a:rPr kumimoji="1" lang="ja-JP" altLang="en-US" dirty="0" smtClean="0"/>
                        <a:t>年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ナポレオンにエジプトに取り残される．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686965"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変な癖，暑さが文明を作ると信じて，真夏でも真綿をミイラのように巻きつけて．．．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686965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1802</a:t>
                      </a:r>
                      <a:r>
                        <a:rPr kumimoji="1" lang="ja-JP" altLang="en-US" dirty="0" smtClean="0"/>
                        <a:t>年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イゼール県知事グルノーブルに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686965"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ナポレオンとルイ</a:t>
                      </a:r>
                      <a:r>
                        <a:rPr kumimoji="1" lang="en-US" altLang="ja-JP" dirty="0" smtClean="0"/>
                        <a:t>18</a:t>
                      </a:r>
                      <a:r>
                        <a:rPr kumimoji="1" lang="ja-JP" altLang="en-US" dirty="0" smtClean="0"/>
                        <a:t>世の両方にうまく立ちまわる？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686965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1830</a:t>
                      </a:r>
                      <a:r>
                        <a:rPr kumimoji="1" lang="ja-JP" altLang="en-US" dirty="0" smtClean="0"/>
                        <a:t>年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没</a:t>
                      </a:r>
                      <a:endParaRPr kumimoji="1" lang="ja-JP" alt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フーリエ級数</a:t>
            </a:r>
            <a:endParaRPr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/>
              <a:t>熱伝導</a:t>
            </a:r>
            <a:endParaRPr lang="en-US" altLang="ja-JP" dirty="0" smtClean="0"/>
          </a:p>
          <a:p>
            <a:r>
              <a:rPr lang="ja-JP" altLang="en-US" dirty="0" smtClean="0"/>
              <a:t>三角関数の級数で展開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論拠は不完全，（大ラグランジュも指摘）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重要性から懸賞金をかけた．</a:t>
            </a:r>
            <a:endParaRPr lang="en-US" altLang="ja-JP" dirty="0" smtClean="0"/>
          </a:p>
          <a:p>
            <a:r>
              <a:rPr lang="ja-JP" altLang="en-US" dirty="0" smtClean="0"/>
              <a:t>影響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ディリクレ，リーマン，カントル，ルベーグへ．．．</a:t>
            </a:r>
            <a:r>
              <a:rPr lang="en-US" altLang="ja-JP" dirty="0" smtClean="0"/>
              <a:t/>
            </a:r>
            <a:br>
              <a:rPr lang="en-US" altLang="ja-JP" dirty="0" smtClean="0"/>
            </a:br>
            <a:r>
              <a:rPr lang="ja-JP" altLang="en-US" dirty="0" smtClean="0"/>
              <a:t>解析学を現代の形に変えていく源泉．．．</a:t>
            </a:r>
            <a:endParaRPr lang="en-US" altLang="ja-JP" dirty="0" smtClean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2576355" y="6126163"/>
            <a:ext cx="66757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/>
              <a:t>森毅，</a:t>
            </a:r>
            <a:r>
              <a:rPr lang="ja-JP" altLang="en-US" dirty="0" smtClean="0"/>
              <a:t>「</a:t>
            </a:r>
            <a:r>
              <a:rPr lang="ja-JP" altLang="en-US" dirty="0" smtClean="0"/>
              <a:t>佐保利流数学のすすめ</a:t>
            </a:r>
            <a:r>
              <a:rPr lang="ja-JP" altLang="en-US" dirty="0" smtClean="0"/>
              <a:t>」 </a:t>
            </a:r>
            <a:r>
              <a:rPr lang="ja-JP" altLang="en-US" dirty="0" smtClean="0"/>
              <a:t>ちくま</a:t>
            </a:r>
            <a:r>
              <a:rPr lang="ja-JP" altLang="en-US" dirty="0" smtClean="0"/>
              <a:t>文庫</a:t>
            </a:r>
            <a:r>
              <a:rPr lang="en-US" altLang="ja-JP" dirty="0" smtClean="0"/>
              <a:t>1992</a:t>
            </a:r>
            <a:r>
              <a:rPr lang="ja-JP" altLang="en-US" dirty="0" smtClean="0"/>
              <a:t>，</a:t>
            </a:r>
            <a:r>
              <a:rPr lang="en-US" altLang="ja-JP" dirty="0" smtClean="0"/>
              <a:t>pp.192-193.</a:t>
            </a:r>
            <a:endParaRPr kumimoji="1" lang="ja-JP" alt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830452" cy="1143000"/>
          </a:xfrm>
        </p:spPr>
        <p:txBody>
          <a:bodyPr/>
          <a:lstStyle/>
          <a:p>
            <a:r>
              <a:rPr lang="ja-JP" altLang="en-US" dirty="0" smtClean="0"/>
              <a:t>フーリエ級数って？</a:t>
            </a:r>
            <a:endParaRPr lang="ja-JP" altLang="en-US" dirty="0"/>
          </a:p>
        </p:txBody>
      </p:sp>
      <p:sp>
        <p:nvSpPr>
          <p:cNvPr id="11" name="コンテンツ プレースホルダ 10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ja-JP" dirty="0" smtClean="0"/>
              <a:t>Taylor</a:t>
            </a:r>
            <a:r>
              <a:rPr lang="ja-JP" altLang="en-US" dirty="0" smtClean="0"/>
              <a:t>級数</a:t>
            </a:r>
            <a:endParaRPr lang="en-US" altLang="ja-JP" dirty="0"/>
          </a:p>
          <a:p>
            <a:endParaRPr lang="en-US" altLang="ja-JP" dirty="0" smtClean="0"/>
          </a:p>
          <a:p>
            <a:endParaRPr lang="en-US" altLang="ja-JP" dirty="0"/>
          </a:p>
          <a:p>
            <a:endParaRPr lang="en-US" altLang="ja-JP" dirty="0" smtClean="0"/>
          </a:p>
          <a:p>
            <a:endParaRPr lang="en-US" altLang="ja-JP" dirty="0"/>
          </a:p>
          <a:p>
            <a:r>
              <a:rPr lang="en-US" altLang="ja-JP" dirty="0" smtClean="0"/>
              <a:t>Fourier</a:t>
            </a:r>
            <a:r>
              <a:rPr lang="ja-JP" altLang="en-US" dirty="0" smtClean="0"/>
              <a:t>級数</a:t>
            </a:r>
            <a:endParaRPr lang="ja-JP" altLang="en-US" dirty="0"/>
          </a:p>
        </p:txBody>
      </p:sp>
      <p:pic>
        <p:nvPicPr>
          <p:cNvPr id="12" name="図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452" y="2329771"/>
            <a:ext cx="8188548" cy="813432"/>
          </a:xfrm>
          <a:prstGeom prst="rect">
            <a:avLst/>
          </a:prstGeom>
        </p:spPr>
      </p:pic>
      <p:pic>
        <p:nvPicPr>
          <p:cNvPr id="14" name="図 13" descr="f12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7454" y="274638"/>
            <a:ext cx="2039346" cy="2039346"/>
          </a:xfrm>
          <a:prstGeom prst="rect">
            <a:avLst/>
          </a:prstGeom>
        </p:spPr>
      </p:pic>
      <p:pic>
        <p:nvPicPr>
          <p:cNvPr id="15" name="図 14" descr="f13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6666" y="3086029"/>
            <a:ext cx="3040134" cy="3040134"/>
          </a:xfrm>
          <a:prstGeom prst="rect">
            <a:avLst/>
          </a:prstGeom>
        </p:spPr>
      </p:pic>
      <p:pic>
        <p:nvPicPr>
          <p:cNvPr id="16" name="図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5452" y="5101605"/>
            <a:ext cx="4493016" cy="1024558"/>
          </a:xfrm>
          <a:prstGeom prst="rect">
            <a:avLst/>
          </a:prstGeom>
        </p:spPr>
      </p:pic>
      <p:sp>
        <p:nvSpPr>
          <p:cNvPr id="17" name="左カーブ矢印 16"/>
          <p:cNvSpPr/>
          <p:nvPr/>
        </p:nvSpPr>
        <p:spPr>
          <a:xfrm>
            <a:off x="8133702" y="1975463"/>
            <a:ext cx="553098" cy="1629116"/>
          </a:xfrm>
          <a:prstGeom prst="curved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4</a:t>
            </a:r>
            <a:r>
              <a:rPr lang="ja-JP" altLang="en-US" dirty="0" smtClean="0"/>
              <a:t>次の</a:t>
            </a:r>
            <a:r>
              <a:rPr lang="en-US" altLang="ja-JP" dirty="0" smtClean="0"/>
              <a:t>Fourier</a:t>
            </a:r>
            <a:r>
              <a:rPr lang="ja-JP" altLang="en-US" dirty="0" smtClean="0"/>
              <a:t>級数展開</a:t>
            </a:r>
            <a:endParaRPr lang="ja-JP" altLang="en-US" dirty="0"/>
          </a:p>
        </p:txBody>
      </p:sp>
      <p:pic>
        <p:nvPicPr>
          <p:cNvPr id="6" name="図 5" descr="f4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882629"/>
            <a:ext cx="4623156" cy="4156395"/>
          </a:xfrm>
          <a:prstGeom prst="rect">
            <a:avLst/>
          </a:prstGeom>
        </p:spPr>
      </p:pic>
      <p:pic>
        <p:nvPicPr>
          <p:cNvPr id="7" name="図 6" descr="f5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3914" y="2467919"/>
            <a:ext cx="3272885" cy="32728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16</a:t>
            </a:r>
            <a:r>
              <a:rPr lang="ja-JP" altLang="en-US" dirty="0" smtClean="0"/>
              <a:t>次の</a:t>
            </a:r>
            <a:r>
              <a:rPr lang="en-US" altLang="ja-JP" dirty="0" smtClean="0"/>
              <a:t>Fourier</a:t>
            </a:r>
            <a:r>
              <a:rPr lang="ja-JP" altLang="en-US" dirty="0" smtClean="0"/>
              <a:t>級数展開</a:t>
            </a:r>
            <a:endParaRPr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ja-JP" altLang="en-US" dirty="0"/>
          </a:p>
        </p:txBody>
      </p:sp>
      <p:pic>
        <p:nvPicPr>
          <p:cNvPr id="4" name="図 3" descr="f6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490742"/>
            <a:ext cx="4199130" cy="3775179"/>
          </a:xfrm>
          <a:prstGeom prst="rect">
            <a:avLst/>
          </a:prstGeom>
        </p:spPr>
      </p:pic>
      <p:pic>
        <p:nvPicPr>
          <p:cNvPr id="5" name="図 4" descr="f7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6330" y="2317266"/>
            <a:ext cx="4284407" cy="42844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 descr="f8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12" y="1417638"/>
            <a:ext cx="5994400" cy="2133600"/>
          </a:xfrm>
          <a:prstGeom prst="rect">
            <a:avLst/>
          </a:prstGeom>
        </p:spPr>
      </p:pic>
      <p:pic>
        <p:nvPicPr>
          <p:cNvPr id="5" name="図 4" descr="f9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6612" y="3296950"/>
            <a:ext cx="3149600" cy="2209800"/>
          </a:xfrm>
          <a:prstGeom prst="rect">
            <a:avLst/>
          </a:prstGeom>
        </p:spPr>
      </p:pic>
      <p:pic>
        <p:nvPicPr>
          <p:cNvPr id="6" name="図 5" descr="f10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3664" y="5217464"/>
            <a:ext cx="5820336" cy="1640536"/>
          </a:xfrm>
          <a:prstGeom prst="rect">
            <a:avLst/>
          </a:prstGeom>
        </p:spPr>
      </p:pic>
      <p:pic>
        <p:nvPicPr>
          <p:cNvPr id="7" name="図 6" descr="f11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8020" y="3541064"/>
            <a:ext cx="2133600" cy="1676400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8548" y="153932"/>
            <a:ext cx="8096275" cy="1116009"/>
          </a:xfrm>
        </p:spPr>
        <p:txBody>
          <a:bodyPr>
            <a:normAutofit/>
          </a:bodyPr>
          <a:lstStyle/>
          <a:p>
            <a:r>
              <a:rPr lang="ja-JP" altLang="en-US" dirty="0" smtClean="0"/>
              <a:t>画像処理の基礎</a:t>
            </a:r>
            <a:r>
              <a:rPr lang="en-US" altLang="ja-JP" dirty="0"/>
              <a:t>/</a:t>
            </a:r>
            <a:r>
              <a:rPr lang="ja-JP" altLang="en-US" dirty="0" smtClean="0"/>
              <a:t>ノイズフィルター</a:t>
            </a:r>
            <a:endParaRPr lang="ja-JP" altLang="en-US" dirty="0"/>
          </a:p>
        </p:txBody>
      </p:sp>
      <p:sp>
        <p:nvSpPr>
          <p:cNvPr id="24" name="左カーブ矢印 23"/>
          <p:cNvSpPr/>
          <p:nvPr/>
        </p:nvSpPr>
        <p:spPr>
          <a:xfrm rot="19301765">
            <a:off x="4753298" y="2135912"/>
            <a:ext cx="798197" cy="1808971"/>
          </a:xfrm>
          <a:prstGeom prst="curved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5298453" y="1723592"/>
            <a:ext cx="354085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dirty="0" smtClean="0"/>
              <a:t>FFT</a:t>
            </a:r>
          </a:p>
          <a:p>
            <a:r>
              <a:rPr lang="en-US" altLang="ja-JP" sz="3200" dirty="0" smtClean="0"/>
              <a:t>(Fast Fourier Trans.)</a:t>
            </a:r>
            <a:endParaRPr kumimoji="1" lang="ja-JP" altLang="en-US" sz="3200" dirty="0"/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7005154" y="4029471"/>
            <a:ext cx="1269669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 smtClean="0"/>
              <a:t>逆</a:t>
            </a:r>
            <a:r>
              <a:rPr kumimoji="1" lang="en-US" altLang="ja-JP" sz="3200" dirty="0" smtClean="0"/>
              <a:t>FFT</a:t>
            </a:r>
          </a:p>
        </p:txBody>
      </p:sp>
      <p:sp>
        <p:nvSpPr>
          <p:cNvPr id="28" name="左カーブ矢印 27"/>
          <p:cNvSpPr/>
          <p:nvPr/>
        </p:nvSpPr>
        <p:spPr>
          <a:xfrm rot="19301765">
            <a:off x="6464515" y="4082141"/>
            <a:ext cx="798197" cy="1808971"/>
          </a:xfrm>
          <a:prstGeom prst="curved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1411045"/>
            <a:ext cx="5217006" cy="2189405"/>
          </a:xfrm>
        </p:spPr>
        <p:txBody>
          <a:bodyPr>
            <a:normAutofit/>
          </a:bodyPr>
          <a:lstStyle/>
          <a:p>
            <a:r>
              <a:rPr lang="en-US" altLang="ja-JP" dirty="0" smtClean="0"/>
              <a:t>Jean </a:t>
            </a:r>
            <a:r>
              <a:rPr lang="en-US" altLang="ja-JP" dirty="0" err="1" smtClean="0"/>
              <a:t>Baptiste</a:t>
            </a:r>
            <a:r>
              <a:rPr lang="en-US" altLang="ja-JP" dirty="0" smtClean="0"/>
              <a:t> Joseph Fourier</a:t>
            </a:r>
            <a:br>
              <a:rPr lang="en-US" altLang="ja-JP" dirty="0" smtClean="0"/>
            </a:br>
            <a:r>
              <a:rPr lang="ja-JP" altLang="en-US" dirty="0" smtClean="0"/>
              <a:t>ジョゼフ・フーリエ</a:t>
            </a:r>
            <a:endParaRPr lang="ja-JP" altLang="en-US" dirty="0"/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2806" y="530225"/>
            <a:ext cx="2794000" cy="3200400"/>
          </a:xfrm>
          <a:prstGeom prst="rect">
            <a:avLst/>
          </a:prstGeom>
        </p:spPr>
      </p:pic>
      <p:sp>
        <p:nvSpPr>
          <p:cNvPr id="5" name="テキスト ボックス 4"/>
          <p:cNvSpPr txBox="1"/>
          <p:nvPr/>
        </p:nvSpPr>
        <p:spPr>
          <a:xfrm>
            <a:off x="3857057" y="6349049"/>
            <a:ext cx="48397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/>
              <a:t>http://</a:t>
            </a:r>
            <a:r>
              <a:rPr lang="en-US" altLang="ja-JP" dirty="0" err="1"/>
              <a:t>ja.wikipedia.org</a:t>
            </a:r>
            <a:r>
              <a:rPr lang="en-US" altLang="ja-JP" dirty="0"/>
              <a:t>/wiki/</a:t>
            </a:r>
            <a:r>
              <a:rPr lang="ja-JP" altLang="en-US" dirty="0"/>
              <a:t>ファイル</a:t>
            </a:r>
            <a:r>
              <a:rPr lang="en-US" altLang="ja-JP" dirty="0"/>
              <a:t>:Fourier2.jpg</a:t>
            </a:r>
            <a:endParaRPr kumimoji="1" lang="ja-JP" altLang="en-US" dirty="0"/>
          </a:p>
        </p:txBody>
      </p:sp>
      <p:sp>
        <p:nvSpPr>
          <p:cNvPr id="6" name="サブタイトル 5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ja-JP" altLang="en-US" dirty="0"/>
              <a:t>現代の解析学の基礎と</a:t>
            </a:r>
            <a:r>
              <a:rPr lang="ja-JP" altLang="en-US" dirty="0" smtClean="0"/>
              <a:t>なる</a:t>
            </a:r>
            <a:endParaRPr lang="en-US" altLang="ja-JP" dirty="0"/>
          </a:p>
          <a:p>
            <a:r>
              <a:rPr lang="ja-JP" altLang="en-US" dirty="0"/>
              <a:t>フーリエ級数</a:t>
            </a:r>
            <a:r>
              <a:rPr lang="ja-JP" altLang="en-US" dirty="0" smtClean="0"/>
              <a:t>を</a:t>
            </a:r>
            <a:endParaRPr lang="en-US" altLang="ja-JP" dirty="0" smtClean="0"/>
          </a:p>
          <a:p>
            <a:r>
              <a:rPr kumimoji="1" lang="ja-JP" altLang="en-US" dirty="0" smtClean="0"/>
              <a:t>ナポレオンの時代に</a:t>
            </a:r>
            <a:r>
              <a:rPr lang="ja-JP" altLang="en-US" dirty="0" smtClean="0"/>
              <a:t>見つけた．</a:t>
            </a:r>
            <a:endParaRPr kumimoji="1" lang="en-US" altLang="ja-JP" dirty="0" smtClean="0"/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9639496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</TotalTime>
  <Words>241</Words>
  <Application>Microsoft Macintosh PowerPoint</Application>
  <PresentationFormat>画面に合わせる (4:3)</PresentationFormat>
  <Paragraphs>44</Paragraphs>
  <Slides>8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8</vt:i4>
      </vt:variant>
    </vt:vector>
  </HeadingPairs>
  <TitlesOfParts>
    <vt:vector size="9" baseType="lpstr">
      <vt:lpstr>Office テーマ</vt:lpstr>
      <vt:lpstr>Jean Baptiste Joseph Fourier ジョゼフ・フーリエ</vt:lpstr>
      <vt:lpstr>生涯</vt:lpstr>
      <vt:lpstr>フーリエ級数</vt:lpstr>
      <vt:lpstr>フーリエ級数って？</vt:lpstr>
      <vt:lpstr>4次のFourier級数展開</vt:lpstr>
      <vt:lpstr>16次のFourier級数展開</vt:lpstr>
      <vt:lpstr>画像処理の基礎/ノイズフィルター</vt:lpstr>
      <vt:lpstr>Jean Baptiste Joseph Fourier ジョゼフ・フーリエ</vt:lpstr>
    </vt:vector>
  </TitlesOfParts>
  <Manager/>
  <Company>関西学院大学理工学部情報科学科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Jean Baptiste Joseph Fourier ジョゼフ・フーリエ</dc:title>
  <dc:subject/>
  <dc:creator>西谷 滋人</dc:creator>
  <cp:keywords/>
  <dc:description/>
  <cp:lastModifiedBy>西谷 滋人</cp:lastModifiedBy>
  <cp:revision>15</cp:revision>
  <cp:lastPrinted>2012-10-10T11:27:42Z</cp:lastPrinted>
  <dcterms:created xsi:type="dcterms:W3CDTF">2010-10-27T02:07:27Z</dcterms:created>
  <dcterms:modified xsi:type="dcterms:W3CDTF">2012-10-10T11:28:20Z</dcterms:modified>
  <cp:category/>
</cp:coreProperties>
</file>